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kleinju1" lastIdx="1" clrIdx="0"/>
  <p:cmAuthor id="1" initials="" name="Molly Turner" lastIdx="1" clrIdx="1"/>
  <p:cmAuthor id="2" initials="" name="Marc Schulz" lastIdx="1" clrIdx="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3.xml" Type="http://schemas.openxmlformats.org/officeDocument/2006/relationships/slide" Id="rId19"/><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6.xml" Type="http://schemas.openxmlformats.org/officeDocument/2006/relationships/slide" Id="rId12"/><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presProps.xml" Type="http://schemas.openxmlformats.org/officeDocument/2006/relationships/presProps" Id="rId2"/><Relationship Target="slides/slide15.xml" Type="http://schemas.openxmlformats.org/officeDocument/2006/relationships/slide" Id="rId21"/><Relationship Target="theme/theme3.xml" Type="http://schemas.openxmlformats.org/officeDocument/2006/relationships/theme" Id="rId1"/><Relationship Target="slides/slide16.xml" Type="http://schemas.openxmlformats.org/officeDocument/2006/relationships/slide" Id="rId22"/><Relationship Target="commentAuthors.xml" Type="http://schemas.openxmlformats.org/officeDocument/2006/relationships/commentAuthors" Id="rId4"/><Relationship Target="slides/slide17.xml" Type="http://schemas.openxmlformats.org/officeDocument/2006/relationships/slide" Id="rId23"/><Relationship Target="tableStyles.xml" Type="http://schemas.openxmlformats.org/officeDocument/2006/relationships/tableStyles" Id="rId3"/><Relationship Target="slides/slide18.xml" Type="http://schemas.openxmlformats.org/officeDocument/2006/relationships/slide" Id="rId24"/><Relationship Target="slides/slide14.xml" Type="http://schemas.openxmlformats.org/officeDocument/2006/relationships/slide" Id="rId20"/><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1.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Do we need those diigo slides?</p:text>
  </p:cm>
  <p:cm idx="1" authorId="1">
    <p:pos y="100" x="6000"/>
    <p:text>I was wondering the same thing.  Since it's due tonight I figure if there's no answer by 8 we just get rid of those two slides</p:text>
  </p:cm>
  <p:cm idx="1" authorId="2">
    <p:pos y="200" x="6000"/>
    <p:text>They are one of the members slides representing a tool for reading comprehension.</p:text>
  </p:cm>
</p:cmLst>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 name="Shape 27"/>
        <p:cNvGrpSpPr/>
        <p:nvPr/>
      </p:nvGrpSpPr>
      <p:grpSpPr>
        <a:xfrm>
          <a:off y="0" x="0"/>
          <a:ext cy="0" cx="0"/>
          <a:chOff y="0" x="0"/>
          <a:chExt cy="0" cx="0"/>
        </a:xfrm>
      </p:grpSpPr>
      <p:sp>
        <p:nvSpPr>
          <p:cNvPr id="28" name="Shape 2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29" name="Shape 2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7" name="Shape 18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6" name="Shape 1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5" name="Shape 20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 name="Shape 40"/>
        <p:cNvGrpSpPr/>
        <p:nvPr/>
      </p:nvGrpSpPr>
      <p:grpSpPr>
        <a:xfrm>
          <a:off y="0" x="0"/>
          <a:ext cy="0" cx="0"/>
          <a:chOff y="0" x="0"/>
          <a:chExt cy="0" cx="0"/>
        </a:xfrm>
      </p:grpSpPr>
      <p:sp>
        <p:nvSpPr>
          <p:cNvPr id="41" name="Shape 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2" name="Shape 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474" cx="7772400"/>
          </a:xfrm>
          <a:prstGeom prst="rect">
            <a:avLst/>
          </a:prstGeom>
          <a:noFill/>
          <a:ln>
            <a:noFill/>
          </a:ln>
        </p:spPr>
        <p:txBody>
          <a:bodyPr bIns="91425" rIns="91425" lIns="91425" tIns="91425" anchor="b" anchorCtr="0"/>
          <a:lstStyle>
            <a:lvl1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1pPr>
            <a:lvl2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2pPr>
            <a:lvl3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3pPr>
            <a:lvl4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4pPr>
            <a:lvl5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5pPr>
            <a:lvl6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6pPr>
            <a:lvl7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7pPr>
            <a:lvl8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8pPr>
            <a:lvl9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9pPr>
          </a:lstStyle>
          <a:p/>
        </p:txBody>
      </p:sp>
      <p:sp>
        <p:nvSpPr>
          <p:cNvPr id="9" name="Shape 9"/>
          <p:cNvSpPr txBox="1"/>
          <p:nvPr>
            <p:ph idx="1" type="subTitle"/>
          </p:nvPr>
        </p:nvSpPr>
        <p:spPr>
          <a:xfrm>
            <a:off y="3786737" x="685800"/>
            <a:ext cy="1046317" cx="7772400"/>
          </a:xfrm>
          <a:prstGeom prst="rect">
            <a:avLst/>
          </a:prstGeom>
          <a:noFill/>
          <a:ln>
            <a:noFill/>
          </a:ln>
        </p:spPr>
        <p:txBody>
          <a:bodyPr bIns="91425" rIns="91425" lIns="91425" tIns="91425" anchor="t" anchorCtr="0"/>
          <a:lstStyle>
            <a:lvl1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2" name="Shape 12"/>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rtl="0">
              <a:defRPr/>
            </a:lvl1pPr>
            <a:lvl2pPr rtl="0" indent="-285750" marL="742950">
              <a:defRPr/>
            </a:lvl2pPr>
            <a:lvl3pPr rtl="0" indent="-228600" marL="1143000">
              <a:defRPr/>
            </a:lvl3pPr>
            <a:lvl4pPr rtl="0" indent="-228600" marL="160020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y="1600200" x="457200"/>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6" name="Shape 16"/>
          <p:cNvSpPr txBox="1"/>
          <p:nvPr>
            <p:ph idx="2" type="body"/>
          </p:nvPr>
        </p:nvSpPr>
        <p:spPr>
          <a:xfrm>
            <a:off y="1600200" x="4692273"/>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693" cx="8229600"/>
          </a:xfrm>
          <a:prstGeom prst="rect">
            <a:avLst/>
          </a:prstGeom>
          <a:noFill/>
          <a:ln>
            <a:noFill/>
          </a:ln>
        </p:spPr>
        <p:txBody>
          <a:bodyPr bIns="91425" rIns="91425" lIns="91425" tIns="91425" anchor="t" anchorCtr="0"/>
          <a:lstStyle>
            <a:lvl1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1pPr>
            <a:lvl2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3pPr>
            <a:lvl4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4pPr>
            <a:lvl5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6pPr>
            <a:lvl7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7pPr>
            <a:lvl8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1pPr>
            <a:lvl2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2pPr>
            <a:lvl3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3pPr>
            <a:lvl4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4pPr>
            <a:lvl5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5pPr>
            <a:lvl6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6pPr>
            <a:lvl7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7pPr>
            <a:lvl8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8pPr>
            <a:lvl9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9pPr>
          </a:lstStyle>
          <a:p/>
        </p:txBody>
      </p:sp>
      <p:sp>
        <p:nvSpPr>
          <p:cNvPr id="6" name="Shape 6"/>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https://twitter.com/#!/search/realtime/%23appsthatwork" Type="http://schemas.openxmlformats.org/officeDocument/2006/relationships/hyperlink" TargetMode="External" Id="rId4"/><Relationship Target="../comments/comment1.xml" Type="http://schemas.openxmlformats.org/officeDocument/2006/relationships/comments" Id="rId3"/><Relationship Target="../media/image08.jpg" Type="http://schemas.openxmlformats.org/officeDocument/2006/relationships/image" Id="rId6"/><Relationship Target="../media/image03.jp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4"/><Relationship Target="../media/image18.png" Type="http://schemas.openxmlformats.org/officeDocument/2006/relationships/image" Id="rId3"/><Relationship Target="../media/image15.png" Type="http://schemas.openxmlformats.org/officeDocument/2006/relationships/image" Id="rId6"/><Relationship Target="../media/image14.pn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http://youtube.com/v/F92D5bvHTQc" Type="http://schemas.openxmlformats.org/officeDocument/2006/relationships/hyperlink" TargetMode="External" Id="rId4"/><Relationship Target="../media/image12.jp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media/image09.jpg" Type="http://schemas.openxmlformats.org/officeDocument/2006/relationships/image" Id="rId4"/><Relationship Target="../media/image25.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20.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16.jpg" Type="http://schemas.openxmlformats.org/officeDocument/2006/relationships/image" Id="rId4"/><Relationship Target="../media/image11.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4"/><Relationship Target="https://twitter.com/#!/search/realtime/%23appsthatwork" Type="http://schemas.openxmlformats.org/officeDocument/2006/relationships/hyperlink" TargetMode="External" Id="rId3"/><Relationship Target="../media/image22.jpg" Type="http://schemas.openxmlformats.org/officeDocument/2006/relationships/image" Id="rId5"/></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1.jpg" Type="http://schemas.openxmlformats.org/officeDocument/2006/relationships/image" Id="rId4"/><Relationship Target="http://groups.diigo.com/group/sig-group-4" Type="http://schemas.openxmlformats.org/officeDocument/2006/relationships/hyperlink" TargetMode="External" Id="rId3"/><Relationship Target="../media/image23.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5.jpg" Type="http://schemas.openxmlformats.org/officeDocument/2006/relationships/image" Id="rId3"/><Relationship Target="../media/image04.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techthoughtstoday.blogspot.com.au/2012/03/showme-interactive-whiteboard-by-easel.html?spref=tw" Type="http://schemas.openxmlformats.org/officeDocument/2006/relationships/hyperlink" TargetMode="External" Id="rId4"/><Relationship Target="http://www.showme.com/sh/?h=mh1DmqW" Type="http://schemas.openxmlformats.org/officeDocument/2006/relationships/hyperlink" TargetMode="External" Id="rId3"/><Relationship Target="http://tips2012.edublogs.org/2012/04/10/tips2012ipad-app-guide-33-showme/" Type="http://schemas.openxmlformats.org/officeDocument/2006/relationships/hyperlink" TargetMode="External"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4"/><Relationship Target="http://blog.evernote.com/2011/01/05/how-my-students-started-using-evernote-education-series/" Type="http://schemas.openxmlformats.org/officeDocument/2006/relationships/hyperlink" TargetMode="External"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4C2F4"/>
        </a:solidFill>
      </p:bgPr>
    </p:bg>
    <p:spTree>
      <p:nvGrpSpPr>
        <p:cNvPr id="22" name="Shape 22"/>
        <p:cNvGrpSpPr/>
        <p:nvPr/>
      </p:nvGrpSpPr>
      <p:grpSpPr>
        <a:xfrm>
          <a:off y="0" x="0"/>
          <a:ext cy="0" cx="0"/>
          <a:chOff y="0" x="0"/>
          <a:chExt cy="0" cx="0"/>
        </a:xfrm>
      </p:grpSpPr>
      <p:sp>
        <p:nvSpPr>
          <p:cNvPr id="23" name="Shape 23"/>
          <p:cNvSpPr txBox="1"/>
          <p:nvPr>
            <p:ph type="ctrTitle"/>
          </p:nvPr>
        </p:nvSpPr>
        <p:spPr>
          <a:xfrm>
            <a:off y="1369723" x="-86850"/>
            <a:ext cy="1546500" cx="9122400"/>
          </a:xfrm>
          <a:prstGeom prst="rect">
            <a:avLst/>
          </a:prstGeom>
        </p:spPr>
        <p:txBody>
          <a:bodyPr bIns="91425" rIns="91425" lIns="91425" tIns="91425" anchor="b" anchorCtr="0">
            <a:noAutofit/>
          </a:bodyPr>
          <a:lstStyle/>
          <a:p>
            <a:pPr rtl="0" lvl="0">
              <a:buNone/>
            </a:pPr>
            <a:r>
              <a:rPr lang="en"/>
              <a:t>Apps to Improve </a:t>
            </a:r>
          </a:p>
          <a:p>
            <a:pPr rtl="0" lvl="0">
              <a:buNone/>
            </a:pPr>
            <a:r>
              <a:rPr lang="en"/>
              <a:t>Reading Comprehension </a:t>
            </a:r>
          </a:p>
          <a:p>
            <a:pPr rtl="0" lvl="0" marR="0" indent="0" marL="0">
              <a:lnSpc>
                <a:spcPct val="115000"/>
              </a:lnSpc>
              <a:spcBef>
                <a:spcPts val="0"/>
              </a:spcBef>
              <a:spcAft>
                <a:spcPts val="0"/>
              </a:spcAft>
              <a:buNone/>
            </a:pPr>
            <a:r>
              <a:rPr lang="en"/>
              <a:t>in the Classroom</a:t>
            </a:r>
          </a:p>
        </p:txBody>
      </p:sp>
      <p:sp>
        <p:nvSpPr>
          <p:cNvPr id="24" name="Shape 24"/>
          <p:cNvSpPr txBox="1"/>
          <p:nvPr>
            <p:ph idx="1" type="subTitle"/>
          </p:nvPr>
        </p:nvSpPr>
        <p:spPr>
          <a:xfrm>
            <a:off y="2905800" x="685799"/>
            <a:ext cy="1046400" cx="7772400"/>
          </a:xfrm>
          <a:prstGeom prst="rect">
            <a:avLst/>
          </a:prstGeom>
        </p:spPr>
        <p:txBody>
          <a:bodyPr bIns="91425" rIns="91425" lIns="91425" tIns="91425" anchor="t" anchorCtr="0">
            <a:noAutofit/>
          </a:bodyPr>
          <a:lstStyle/>
          <a:p>
            <a:pPr>
              <a:buNone/>
            </a:pPr>
            <a:r>
              <a:rPr u="sng" lang="en">
                <a:solidFill>
                  <a:schemeClr val="hlink"/>
                </a:solidFill>
                <a:hlinkClick r:id="rId4"/>
              </a:rPr>
              <a:t>#appsthatwork</a:t>
            </a:r>
          </a:p>
        </p:txBody>
      </p:sp>
      <p:sp>
        <p:nvSpPr>
          <p:cNvPr id="25" name="Shape 25"/>
          <p:cNvSpPr/>
          <p:nvPr/>
        </p:nvSpPr>
        <p:spPr>
          <a:xfrm rot="849428">
            <a:off y="3808059" x="6022910"/>
            <a:ext cy="2319035" cx="2345044"/>
          </a:xfrm>
          <a:prstGeom prst="rect">
            <a:avLst/>
          </a:prstGeom>
          <a:blipFill>
            <a:blip r:embed="rId5"/>
            <a:stretch>
              <a:fillRect/>
            </a:stretch>
          </a:blipFill>
        </p:spPr>
      </p:sp>
      <p:sp>
        <p:nvSpPr>
          <p:cNvPr id="26" name="Shape 26"/>
          <p:cNvSpPr/>
          <p:nvPr/>
        </p:nvSpPr>
        <p:spPr>
          <a:xfrm>
            <a:off y="3860172" x="685799"/>
            <a:ext cy="1769577" cx="2560092"/>
          </a:xfrm>
          <a:prstGeom prst="rect">
            <a:avLst/>
          </a:prstGeom>
          <a:blipFill>
            <a:blip r:embed="rId6"/>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p:nvPr/>
        </p:nvSpPr>
        <p:spPr>
          <a:xfrm>
            <a:off y="3223197" x="4719964"/>
            <a:ext cy="3401400" cx="4156799"/>
          </a:xfrm>
          <a:prstGeom prst="rect">
            <a:avLst/>
          </a:prstGeom>
          <a:solidFill>
            <a:srgbClr val="A4C2F4"/>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01" name="Shape 101"/>
          <p:cNvSpPr/>
          <p:nvPr/>
        </p:nvSpPr>
        <p:spPr>
          <a:xfrm>
            <a:off y="3223197" x="237368"/>
            <a:ext cy="3413699" cx="43985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02" name="Shape 102"/>
          <p:cNvSpPr txBox="1"/>
          <p:nvPr>
            <p:ph type="title"/>
          </p:nvPr>
        </p:nvSpPr>
        <p:spPr>
          <a:xfrm>
            <a:off y="207125" x="227056"/>
            <a:ext cy="958799" cx="8229600"/>
          </a:xfrm>
          <a:prstGeom prst="rect">
            <a:avLst/>
          </a:prstGeom>
        </p:spPr>
        <p:txBody>
          <a:bodyPr bIns="91425" rIns="91425" lIns="91425" tIns="91425" anchor="b" anchorCtr="0">
            <a:noAutofit/>
          </a:bodyPr>
          <a:lstStyle/>
          <a:p>
            <a:pPr lvl="0">
              <a:buClr>
                <a:srgbClr val="000000"/>
              </a:buClr>
              <a:buSzPct val="25000"/>
              <a:buFont typeface="Arial"/>
              <a:buNone/>
            </a:pPr>
            <a:r>
              <a:rPr sz="6000" lang="en">
                <a:solidFill>
                  <a:schemeClr val="accent3"/>
                </a:solidFill>
              </a:rPr>
              <a:t>BrainPOP</a:t>
            </a:r>
          </a:p>
        </p:txBody>
      </p:sp>
      <p:sp>
        <p:nvSpPr>
          <p:cNvPr id="103" name="Shape 103"/>
          <p:cNvSpPr txBox="1"/>
          <p:nvPr>
            <p:ph idx="1" type="body"/>
          </p:nvPr>
        </p:nvSpPr>
        <p:spPr>
          <a:xfrm>
            <a:off y="3235047" x="237368"/>
            <a:ext cy="3401999" cx="4395899"/>
          </a:xfrm>
          <a:prstGeom prst="rect">
            <a:avLst/>
          </a:prstGeom>
          <a:solidFill>
            <a:srgbClr val="A4C2F4"/>
          </a:solidFill>
        </p:spPr>
        <p:txBody>
          <a:bodyPr bIns="91425" rIns="91425" lIns="91425" tIns="91425" anchor="t" anchorCtr="0">
            <a:noAutofit/>
          </a:bodyPr>
          <a:lstStyle/>
          <a:p>
            <a:pPr rtl="0" lvl="0">
              <a:buClr>
                <a:srgbClr val="000000"/>
              </a:buClr>
              <a:buSzPct val="50000"/>
              <a:buFont typeface="Arial"/>
              <a:buNone/>
            </a:pPr>
            <a:r>
              <a:rPr sz="2200" lang="en"/>
              <a:t>Teachers Can Use It As a...</a:t>
            </a:r>
          </a:p>
          <a:p>
            <a:pPr rtl="0" lvl="0" indent="-368300" marL="457200">
              <a:buClr>
                <a:schemeClr val="dk1"/>
              </a:buClr>
              <a:buSzPct val="166666"/>
              <a:buFont typeface="Arial"/>
              <a:buChar char="•"/>
            </a:pPr>
            <a:r>
              <a:rPr sz="2200" lang="en"/>
              <a:t>visual aid to increase comprehension of subject</a:t>
            </a:r>
          </a:p>
          <a:p>
            <a:pPr rtl="0" lvl="0" indent="-368300" marL="457200">
              <a:buClr>
                <a:schemeClr val="dk1"/>
              </a:buClr>
              <a:buSzPct val="166666"/>
              <a:buFont typeface="Arial"/>
              <a:buChar char="•"/>
            </a:pPr>
            <a:r>
              <a:rPr sz="2200" lang="en"/>
              <a:t>tool to measure student's comprehension</a:t>
            </a:r>
          </a:p>
          <a:p>
            <a:pPr rtl="0" lvl="0" indent="-368300" marL="457200">
              <a:buClr>
                <a:schemeClr val="dk1"/>
              </a:buClr>
              <a:buSzPct val="166666"/>
              <a:buFont typeface="Arial"/>
              <a:buChar char="•"/>
            </a:pPr>
            <a:r>
              <a:rPr sz="2200" lang="en"/>
              <a:t>helping tool to </a:t>
            </a:r>
            <a:r>
              <a:rPr sz="2200" lang="en">
                <a:solidFill>
                  <a:srgbClr val="000000"/>
                </a:solidFill>
              </a:rPr>
              <a:t>visualize and hear words that are part of content vocabulary.</a:t>
            </a:r>
          </a:p>
        </p:txBody>
      </p:sp>
      <p:sp>
        <p:nvSpPr>
          <p:cNvPr id="104" name="Shape 104"/>
          <p:cNvSpPr txBox="1"/>
          <p:nvPr/>
        </p:nvSpPr>
        <p:spPr>
          <a:xfrm>
            <a:off y="3235268" x="4768667"/>
            <a:ext cy="3227699" cx="4096199"/>
          </a:xfrm>
          <a:prstGeom prst="rect">
            <a:avLst/>
          </a:prstGeom>
          <a:noFill/>
        </p:spPr>
        <p:txBody>
          <a:bodyPr bIns="91425" rIns="91425" lIns="91425" tIns="91425" anchor="ctr" anchorCtr="0">
            <a:noAutofit/>
          </a:bodyPr>
          <a:lstStyle/>
          <a:p>
            <a:pPr rtl="0" lvl="0">
              <a:buClr>
                <a:srgbClr val="000000"/>
              </a:buClr>
              <a:buSzPct val="50000"/>
              <a:buFont typeface="Arial"/>
              <a:buNone/>
            </a:pPr>
            <a:r>
              <a:rPr sz="2200" lang="en"/>
              <a:t>Students Can Use It ...</a:t>
            </a:r>
          </a:p>
          <a:p>
            <a:pPr rtl="0" lvl="0" indent="-368300" marL="457200">
              <a:buClr>
                <a:srgbClr val="000000"/>
              </a:buClr>
              <a:buSzPct val="166666"/>
              <a:buFont typeface="Arial"/>
              <a:buChar char="•"/>
            </a:pPr>
            <a:r>
              <a:rPr sz="2200" lang="en"/>
              <a:t>To review concepts by watching interactive videos</a:t>
            </a:r>
          </a:p>
          <a:p>
            <a:pPr rtl="0" lvl="0" indent="-368300" marL="457200">
              <a:buClr>
                <a:srgbClr val="000000"/>
              </a:buClr>
              <a:buSzPct val="166666"/>
              <a:buFont typeface="Arial"/>
              <a:buChar char="•"/>
            </a:pPr>
            <a:r>
              <a:rPr sz="2200" lang="en"/>
              <a:t>To take quizzes to measure comprehension</a:t>
            </a:r>
          </a:p>
          <a:p>
            <a:pPr rtl="0" lvl="0" indent="-368300" marL="457200">
              <a:buClr>
                <a:srgbClr val="000000"/>
              </a:buClr>
              <a:buSzPct val="166666"/>
              <a:buFont typeface="Arial"/>
              <a:buChar char="•"/>
            </a:pPr>
            <a:r>
              <a:rPr sz="2200" lang="en"/>
              <a:t>Videos as a preview before reading text or support material to help improve reading comprehension.</a:t>
            </a:r>
          </a:p>
        </p:txBody>
      </p:sp>
      <p:sp>
        <p:nvSpPr>
          <p:cNvPr id="105" name="Shape 105"/>
          <p:cNvSpPr txBox="1"/>
          <p:nvPr/>
        </p:nvSpPr>
        <p:spPr>
          <a:xfrm>
            <a:off y="1295919" x="143995"/>
            <a:ext cy="1712700" cx="8856300"/>
          </a:xfrm>
          <a:prstGeom prst="rect">
            <a:avLst/>
          </a:prstGeom>
          <a:noFill/>
        </p:spPr>
        <p:txBody>
          <a:bodyPr bIns="91425" rIns="91425" lIns="91425" tIns="91425" anchor="t" anchorCtr="0">
            <a:noAutofit/>
          </a:bodyPr>
          <a:lstStyle/>
          <a:p>
            <a:pPr algn="just" rtl="0" lvl="0">
              <a:buClr>
                <a:srgbClr val="000000"/>
              </a:buClr>
              <a:buSzPct val="50000"/>
              <a:buFont typeface="Arial"/>
              <a:buNone/>
            </a:pPr>
            <a:r>
              <a:rPr sz="2200" lang="en">
                <a:solidFill>
                  <a:srgbClr val="0000FF"/>
                </a:solidFill>
              </a:rPr>
              <a:t>BrainPOP Featured Movie for iPod/iTouch/iPad: Provides hundreds of animated videos about Science, Math, Social Studies, etc. There are also quizzes after every video to test knowledge about the subject. This application can help improve reading comprehension by having students visualize and hear words that are part of content vocabulary. </a:t>
            </a:r>
          </a:p>
        </p:txBody>
      </p:sp>
      <p:sp>
        <p:nvSpPr>
          <p:cNvPr id="106" name="Shape 106"/>
          <p:cNvSpPr/>
          <p:nvPr/>
        </p:nvSpPr>
        <p:spPr>
          <a:xfrm>
            <a:off y="109420" x="4397559"/>
            <a:ext cy="1154208" cx="1320314"/>
          </a:xfrm>
          <a:prstGeom prst="rect">
            <a:avLst/>
          </a:prstGeom>
          <a:blipFill>
            <a:blip r:embed="rId3"/>
            <a:stretch>
              <a:fillRect/>
            </a:stretch>
          </a:blipFill>
        </p:spPr>
      </p:sp>
      <p:sp>
        <p:nvSpPr>
          <p:cNvPr id="107" name="Shape 107"/>
          <p:cNvSpPr/>
          <p:nvPr/>
        </p:nvSpPr>
        <p:spPr>
          <a:xfrm>
            <a:off y="44684" x="5906204"/>
            <a:ext cy="1354861" cx="3094091"/>
          </a:xfrm>
          <a:prstGeom prst="rect">
            <a:avLst/>
          </a:prstGeom>
          <a:blipFill>
            <a:blip r:embed="rId4"/>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65137" x="457200"/>
            <a:ext cy="1143000" cx="8229600"/>
          </a:xfrm>
          <a:prstGeom prst="rect">
            <a:avLst/>
          </a:prstGeom>
        </p:spPr>
        <p:txBody>
          <a:bodyPr bIns="91425" rIns="91425" lIns="91425" tIns="91425" anchor="b" anchorCtr="0">
            <a:noAutofit/>
          </a:bodyPr>
          <a:lstStyle/>
          <a:p>
            <a:pPr>
              <a:buNone/>
            </a:pPr>
            <a:r>
              <a:rPr sz="4800" lang="en">
                <a:solidFill>
                  <a:srgbClr val="6AA84F"/>
                </a:solidFill>
              </a:rPr>
              <a:t>Flashcardlet</a:t>
            </a:r>
          </a:p>
        </p:txBody>
      </p:sp>
      <p:sp>
        <p:nvSpPr>
          <p:cNvPr id="113" name="Shape 113"/>
          <p:cNvSpPr/>
          <p:nvPr/>
        </p:nvSpPr>
        <p:spPr>
          <a:xfrm>
            <a:off y="238175" x="7509796"/>
            <a:ext cy="1158723" cx="1177003"/>
          </a:xfrm>
          <a:prstGeom prst="rect">
            <a:avLst/>
          </a:prstGeom>
          <a:blipFill>
            <a:blip r:embed="rId3"/>
            <a:stretch>
              <a:fillRect/>
            </a:stretch>
          </a:blipFill>
          <a:ln>
            <a:noFill/>
          </a:ln>
        </p:spPr>
      </p:sp>
      <p:sp>
        <p:nvSpPr>
          <p:cNvPr id="114" name="Shape 114"/>
          <p:cNvSpPr txBox="1"/>
          <p:nvPr/>
        </p:nvSpPr>
        <p:spPr>
          <a:xfrm>
            <a:off y="1208137" x="268500"/>
            <a:ext cy="621300" cx="8606999"/>
          </a:xfrm>
          <a:prstGeom prst="rect">
            <a:avLst/>
          </a:prstGeom>
          <a:noFill/>
        </p:spPr>
        <p:txBody>
          <a:bodyPr bIns="91425" rIns="91425" lIns="91425" tIns="91425" anchor="t" anchorCtr="0">
            <a:noAutofit/>
          </a:bodyPr>
          <a:lstStyle/>
          <a:p>
            <a:pPr rtl="0" lvl="0">
              <a:buClr>
                <a:srgbClr val="000000"/>
              </a:buClr>
              <a:buSzPct val="36666"/>
              <a:buFont typeface="Arial"/>
              <a:buNone/>
            </a:pPr>
            <a:r>
              <a:rPr sz="3000" lang="en">
                <a:solidFill>
                  <a:srgbClr val="0000FF"/>
                </a:solidFill>
              </a:rPr>
              <a:t>A digital flashcard application that allows educators and students to create, share, organize and use this study tool on any Apple Device.</a:t>
            </a:r>
          </a:p>
        </p:txBody>
      </p:sp>
      <p:sp>
        <p:nvSpPr>
          <p:cNvPr id="115" name="Shape 115"/>
          <p:cNvSpPr/>
          <p:nvPr/>
        </p:nvSpPr>
        <p:spPr>
          <a:xfrm>
            <a:off y="2919625" x="375600"/>
            <a:ext cy="3809999" cx="44835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6" name="Shape 116"/>
          <p:cNvSpPr txBox="1"/>
          <p:nvPr>
            <p:ph idx="1" type="body"/>
          </p:nvPr>
        </p:nvSpPr>
        <p:spPr>
          <a:xfrm>
            <a:off y="2808475" x="310800"/>
            <a:ext cy="3695099" cx="4613100"/>
          </a:xfrm>
          <a:prstGeom prst="rect">
            <a:avLst/>
          </a:prstGeom>
        </p:spPr>
        <p:txBody>
          <a:bodyPr bIns="91425" rIns="91425" lIns="91425" tIns="91425" anchor="t" anchorCtr="0">
            <a:noAutofit/>
          </a:bodyPr>
          <a:lstStyle/>
          <a:p>
            <a:pPr rtl="0" lvl="0">
              <a:lnSpc>
                <a:spcPct val="150000"/>
              </a:lnSpc>
              <a:buClr>
                <a:srgbClr val="000000"/>
              </a:buClr>
              <a:buSzPct val="45833"/>
              <a:buFont typeface="Arial"/>
              <a:buNone/>
            </a:pPr>
            <a:r>
              <a:rPr sz="2400" lang="en"/>
              <a:t>Teachers Can Use It To...</a:t>
            </a:r>
          </a:p>
          <a:p>
            <a:pPr rtl="0" lvl="0" indent="-342900" marL="457200">
              <a:lnSpc>
                <a:spcPct val="150000"/>
              </a:lnSpc>
              <a:buClr>
                <a:schemeClr val="dk1"/>
              </a:buClr>
              <a:buSzPct val="166666"/>
              <a:buFont typeface="Arial"/>
              <a:buChar char="•"/>
            </a:pPr>
            <a:r>
              <a:rPr sz="1800" lang="en"/>
              <a:t>Create a deck of flashcards to help students memorize any type of educational materials.</a:t>
            </a:r>
          </a:p>
          <a:p>
            <a:pPr rtl="0" lvl="0" indent="-342900" marL="457200">
              <a:lnSpc>
                <a:spcPct val="150000"/>
              </a:lnSpc>
              <a:buClr>
                <a:schemeClr val="dk1"/>
              </a:buClr>
              <a:buSzPct val="166666"/>
              <a:buFont typeface="Arial"/>
              <a:buChar char="•"/>
            </a:pPr>
            <a:r>
              <a:rPr sz="1800" lang="en"/>
              <a:t>Create flashcards using text, audio clips or visuals.</a:t>
            </a:r>
          </a:p>
          <a:p>
            <a:pPr rtl="0" lvl="0" indent="-342900" marL="457200">
              <a:lnSpc>
                <a:spcPct val="150000"/>
              </a:lnSpc>
              <a:buClr>
                <a:schemeClr val="dk1"/>
              </a:buClr>
              <a:buSzPct val="166666"/>
              <a:buFont typeface="Arial"/>
              <a:buChar char="•"/>
            </a:pPr>
            <a:r>
              <a:rPr sz="1800" lang="en"/>
              <a:t>Share their deck via Quizlet(www.quizlet.com) or email for every student to have access.</a:t>
            </a:r>
          </a:p>
          <a:p>
            <a:r>
              <a:t/>
            </a:r>
          </a:p>
        </p:txBody>
      </p:sp>
      <p:sp>
        <p:nvSpPr>
          <p:cNvPr id="117" name="Shape 117"/>
          <p:cNvSpPr/>
          <p:nvPr/>
        </p:nvSpPr>
        <p:spPr>
          <a:xfrm>
            <a:off y="2910950" x="5015929"/>
            <a:ext cy="3843600" cx="39305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8" name="Shape 118"/>
          <p:cNvSpPr txBox="1"/>
          <p:nvPr/>
        </p:nvSpPr>
        <p:spPr>
          <a:xfrm>
            <a:off y="2893975" x="5053279"/>
            <a:ext cy="3861299" cx="3855900"/>
          </a:xfrm>
          <a:prstGeom prst="rect">
            <a:avLst/>
          </a:prstGeom>
          <a:noFill/>
        </p:spPr>
        <p:txBody>
          <a:bodyPr bIns="91425" rIns="91425" lIns="91425" tIns="91425" anchor="t" anchorCtr="0">
            <a:noAutofit/>
          </a:bodyPr>
          <a:lstStyle/>
          <a:p>
            <a:pPr rtl="0" lvl="0">
              <a:buNone/>
            </a:pPr>
            <a:r>
              <a:rPr sz="2400" lang="en"/>
              <a:t>Students Can Use It To...</a:t>
            </a:r>
          </a:p>
          <a:p>
            <a:r>
              <a:t/>
            </a:r>
          </a:p>
          <a:p>
            <a:pPr rtl="0" lvl="0" indent="-342900" marL="457200">
              <a:lnSpc>
                <a:spcPct val="150000"/>
              </a:lnSpc>
              <a:buClr>
                <a:srgbClr val="000000"/>
              </a:buClr>
              <a:buSzPct val="166666"/>
              <a:buFont typeface="Arial"/>
              <a:buChar char="•"/>
            </a:pPr>
            <a:r>
              <a:rPr sz="1800" lang="en"/>
              <a:t>Review content learned in class.</a:t>
            </a:r>
          </a:p>
          <a:p>
            <a:pPr rtl="0" lvl="0" indent="-342900" marL="457200">
              <a:lnSpc>
                <a:spcPct val="150000"/>
              </a:lnSpc>
              <a:buClr>
                <a:srgbClr val="000000"/>
              </a:buClr>
              <a:buSzPct val="166666"/>
              <a:buFont typeface="Arial"/>
              <a:buChar char="•"/>
            </a:pPr>
            <a:r>
              <a:rPr sz="1800" lang="en"/>
              <a:t>Prepare for exams and quizzes or simply for additional practice.</a:t>
            </a:r>
          </a:p>
          <a:p>
            <a:pPr lvl="0" indent="-342900" marL="457200">
              <a:lnSpc>
                <a:spcPct val="150000"/>
              </a:lnSpc>
              <a:buClr>
                <a:srgbClr val="000000"/>
              </a:buClr>
              <a:buSzPct val="166666"/>
              <a:buFont typeface="Arial"/>
              <a:buChar char="•"/>
            </a:pPr>
            <a:r>
              <a:rPr sz="1800" lang="en"/>
              <a:t>Customize their own study experience by using different features offered.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nvSpPr>
        <p:spPr>
          <a:xfrm>
            <a:off y="449082" x="433127"/>
            <a:ext cy="1435500" cx="3189900"/>
          </a:xfrm>
          <a:prstGeom prst="rect">
            <a:avLst/>
          </a:prstGeom>
          <a:noFill/>
        </p:spPr>
        <p:txBody>
          <a:bodyPr bIns="91425" rIns="91425" lIns="91425" tIns="91425" anchor="t" anchorCtr="0">
            <a:noAutofit/>
          </a:bodyPr>
          <a:lstStyle/>
          <a:p>
            <a:pPr rtl="0" lvl="0">
              <a:buNone/>
            </a:pPr>
            <a:r>
              <a:rPr b="1" sz="2400" lang="en"/>
              <a:t>Subject Matter:</a:t>
            </a:r>
          </a:p>
          <a:p>
            <a:r>
              <a:t/>
            </a:r>
          </a:p>
        </p:txBody>
      </p:sp>
      <p:sp>
        <p:nvSpPr>
          <p:cNvPr id="124" name="Shape 124"/>
          <p:cNvSpPr txBox="1"/>
          <p:nvPr/>
        </p:nvSpPr>
        <p:spPr>
          <a:xfrm>
            <a:off y="3985975" x="323500"/>
            <a:ext cy="1629600" cx="7890599"/>
          </a:xfrm>
          <a:prstGeom prst="rect">
            <a:avLst/>
          </a:prstGeom>
          <a:noFill/>
        </p:spPr>
        <p:txBody>
          <a:bodyPr bIns="91425" rIns="91425" lIns="91425" tIns="91425" anchor="t" anchorCtr="0">
            <a:noAutofit/>
          </a:bodyPr>
          <a:lstStyle/>
          <a:p>
            <a:pPr>
              <a:buNone/>
            </a:pPr>
            <a:r>
              <a:rPr b="1" sz="2400" lang="en"/>
              <a:t>Context:</a:t>
            </a:r>
          </a:p>
        </p:txBody>
      </p:sp>
      <p:sp>
        <p:nvSpPr>
          <p:cNvPr id="125" name="Shape 125"/>
          <p:cNvSpPr/>
          <p:nvPr/>
        </p:nvSpPr>
        <p:spPr>
          <a:xfrm>
            <a:off y="712259" x="5371964"/>
            <a:ext cy="5255463" cx="3486171"/>
          </a:xfrm>
          <a:prstGeom prst="rect">
            <a:avLst/>
          </a:prstGeom>
          <a:blipFill>
            <a:blip r:embed="rId3"/>
            <a:stretch>
              <a:fillRect/>
            </a:stretch>
          </a:blipFill>
          <a:ln>
            <a:noFill/>
          </a:ln>
        </p:spPr>
      </p:sp>
      <p:sp>
        <p:nvSpPr>
          <p:cNvPr id="126" name="Shape 126"/>
          <p:cNvSpPr/>
          <p:nvPr/>
        </p:nvSpPr>
        <p:spPr>
          <a:xfrm>
            <a:off y="1180750" x="323500"/>
            <a:ext cy="2345399" cx="32673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nSpc>
                <a:spcPct val="115000"/>
              </a:lnSpc>
              <a:buNone/>
            </a:pPr>
            <a:r>
              <a:rPr sz="2400" lang="en"/>
              <a:t>Flashcardlet is a helpful study tool that can be used for any subject and all grades levels. </a:t>
            </a:r>
          </a:p>
        </p:txBody>
      </p:sp>
      <p:sp>
        <p:nvSpPr>
          <p:cNvPr id="127" name="Shape 127"/>
          <p:cNvSpPr/>
          <p:nvPr/>
        </p:nvSpPr>
        <p:spPr>
          <a:xfrm>
            <a:off y="4609750" x="323500"/>
            <a:ext cy="1892400" cx="38333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nSpc>
                <a:spcPct val="115000"/>
              </a:lnSpc>
              <a:buNone/>
            </a:pPr>
            <a:r>
              <a:rPr sz="2400" lang="en"/>
              <a:t>Flashcardlet helps aid all students of all ages comprehend material faster and more efficiently.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31" name="Shape 131"/>
        <p:cNvGrpSpPr/>
        <p:nvPr/>
      </p:nvGrpSpPr>
      <p:grpSpPr>
        <a:xfrm>
          <a:off y="0" x="0"/>
          <a:ext cy="0" cx="0"/>
          <a:chOff y="0" x="0"/>
          <a:chExt cy="0" cx="0"/>
        </a:xfrm>
      </p:grpSpPr>
      <p:sp>
        <p:nvSpPr>
          <p:cNvPr id="132" name="Shape 132"/>
          <p:cNvSpPr/>
          <p:nvPr/>
        </p:nvSpPr>
        <p:spPr>
          <a:xfrm>
            <a:off y="0" x="162470"/>
            <a:ext cy="1581150" cx="8819058"/>
          </a:xfrm>
          <a:prstGeom prst="rect">
            <a:avLst/>
          </a:prstGeom>
          <a:blipFill>
            <a:blip r:embed="rId3"/>
            <a:stretch>
              <a:fillRect/>
            </a:stretch>
          </a:blipFill>
        </p:spPr>
      </p:sp>
      <p:sp>
        <p:nvSpPr>
          <p:cNvPr id="133" name="Shape 133"/>
          <p:cNvSpPr txBox="1"/>
          <p:nvPr/>
        </p:nvSpPr>
        <p:spPr>
          <a:xfrm>
            <a:off y="1476618" x="244950"/>
            <a:ext cy="2677200" cx="8654100"/>
          </a:xfrm>
          <a:prstGeom prst="rect">
            <a:avLst/>
          </a:prstGeom>
          <a:noFill/>
          <a:ln w="9525" cap="flat">
            <a:solidFill>
              <a:srgbClr val="FFFFFF"/>
            </a:solidFill>
            <a:prstDash val="solid"/>
            <a:round/>
            <a:headEnd w="med" len="med" type="none"/>
            <a:tailEnd w="med" len="med" type="none"/>
          </a:ln>
        </p:spPr>
        <p:txBody>
          <a:bodyPr bIns="91425" rIns="91425" lIns="91425" tIns="91425" anchor="t" anchorCtr="0">
            <a:noAutofit/>
          </a:bodyPr>
          <a:lstStyle/>
          <a:p>
            <a:pPr rtl="0" lvl="0">
              <a:buNone/>
            </a:pPr>
            <a:r>
              <a:rPr b="1" sz="1800" lang="en">
                <a:solidFill>
                  <a:srgbClr val="EFEFEF"/>
                </a:solidFill>
                <a:latin typeface="Comic Sans MS"/>
                <a:ea typeface="Comic Sans MS"/>
                <a:cs typeface="Comic Sans MS"/>
                <a:sym typeface="Comic Sans MS"/>
              </a:rPr>
              <a:t>Teachers:</a:t>
            </a:r>
          </a:p>
          <a:p>
            <a:pPr rtl="0" lvl="0" indent="0" marL="0">
              <a:buNone/>
            </a:pPr>
            <a:r>
              <a:rPr sz="1800" lang="en">
                <a:solidFill>
                  <a:srgbClr val="EFEFEF"/>
                </a:solidFill>
                <a:latin typeface="Comic Sans MS"/>
                <a:ea typeface="Comic Sans MS"/>
                <a:cs typeface="Comic Sans MS"/>
                <a:sym typeface="Comic Sans MS"/>
              </a:rPr>
              <a:t>-Track student data						-Create small groups for instruction</a:t>
            </a:r>
          </a:p>
          <a:p>
            <a:pPr rtl="0" lvl="0">
              <a:buClr>
                <a:srgbClr val="000000"/>
              </a:buClr>
              <a:buSzPct val="61111"/>
              <a:buFont typeface="Arial"/>
              <a:buNone/>
            </a:pPr>
            <a:r>
              <a:rPr sz="1800" lang="en">
                <a:solidFill>
                  <a:srgbClr val="EFEFEF"/>
                </a:solidFill>
                <a:latin typeface="Comic Sans MS"/>
                <a:ea typeface="Comic Sans MS"/>
                <a:cs typeface="Comic Sans MS"/>
                <a:sym typeface="Comic Sans MS"/>
              </a:rPr>
              <a:t>- Share instructional strategies with		-Upload data to a Google</a:t>
            </a:r>
          </a:p>
          <a:p>
            <a:pPr rtl="0" lvl="0" indent="457200" marL="914400">
              <a:buClr>
                <a:srgbClr val="000000"/>
              </a:buClr>
              <a:buSzPct val="61111"/>
              <a:buFont typeface="Arial"/>
              <a:buNone/>
            </a:pPr>
            <a:r>
              <a:rPr sz="1800" lang="en">
                <a:solidFill>
                  <a:srgbClr val="EFEFEF"/>
                </a:solidFill>
                <a:latin typeface="Comic Sans MS"/>
                <a:ea typeface="Comic Sans MS"/>
                <a:cs typeface="Comic Sans MS"/>
                <a:sym typeface="Comic Sans MS"/>
              </a:rPr>
              <a:t>colleagues							Spreadsheet</a:t>
            </a:r>
          </a:p>
          <a:p>
            <a:pPr rtl="0" lvl="0" indent="0" marL="0">
              <a:buNone/>
            </a:pPr>
            <a:r>
              <a:rPr sz="1800" lang="en">
                <a:solidFill>
                  <a:srgbClr val="EFEFEF"/>
                </a:solidFill>
                <a:latin typeface="Comic Sans MS"/>
                <a:ea typeface="Comic Sans MS"/>
                <a:cs typeface="Comic Sans MS"/>
                <a:sym typeface="Comic Sans MS"/>
              </a:rPr>
              <a:t>-Sort children by teaching point,			-Search through data by student</a:t>
            </a:r>
          </a:p>
          <a:p>
            <a:pPr rtl="0" lvl="0" indent="457200" marL="0">
              <a:buNone/>
            </a:pPr>
            <a:r>
              <a:rPr sz="1800" lang="en">
                <a:solidFill>
                  <a:srgbClr val="EFEFEF"/>
                </a:solidFill>
                <a:latin typeface="Comic Sans MS"/>
                <a:ea typeface="Comic Sans MS"/>
                <a:cs typeface="Comic Sans MS"/>
                <a:sym typeface="Comic Sans MS"/>
              </a:rPr>
              <a:t>next step or strength</a:t>
            </a:r>
          </a:p>
          <a:p>
            <a:pPr rtl="0" lvl="0">
              <a:buClr>
                <a:srgbClr val="000000"/>
              </a:buClr>
              <a:buSzPct val="61111"/>
              <a:buFont typeface="Arial"/>
              <a:buNone/>
            </a:pPr>
            <a:r>
              <a:rPr sz="1800" lang="en">
                <a:solidFill>
                  <a:srgbClr val="EFEFEF"/>
                </a:solidFill>
                <a:latin typeface="Comic Sans MS"/>
                <a:ea typeface="Comic Sans MS"/>
                <a:cs typeface="Comic Sans MS"/>
                <a:sym typeface="Comic Sans MS"/>
              </a:rPr>
              <a:t>-Group children by ability and</a:t>
            </a:r>
          </a:p>
          <a:p>
            <a:pPr rtl="0" lvl="0" indent="0" marL="457200">
              <a:buClr>
                <a:srgbClr val="000000"/>
              </a:buClr>
              <a:buSzPct val="61111"/>
              <a:buFont typeface="Arial"/>
              <a:buNone/>
            </a:pPr>
            <a:r>
              <a:rPr sz="1800" lang="en">
                <a:solidFill>
                  <a:srgbClr val="EFEFEF"/>
                </a:solidFill>
                <a:latin typeface="Comic Sans MS"/>
                <a:ea typeface="Comic Sans MS"/>
                <a:cs typeface="Comic Sans MS"/>
                <a:sym typeface="Comic Sans MS"/>
              </a:rPr>
              <a:t>level</a:t>
            </a:r>
          </a:p>
          <a:p>
            <a:r>
              <a:t/>
            </a:r>
          </a:p>
          <a:p>
            <a:r>
              <a:t/>
            </a:r>
          </a:p>
        </p:txBody>
      </p:sp>
      <p:sp>
        <p:nvSpPr>
          <p:cNvPr id="134" name="Shape 134"/>
          <p:cNvSpPr/>
          <p:nvPr/>
        </p:nvSpPr>
        <p:spPr>
          <a:xfrm>
            <a:off y="4153818" x="463375"/>
            <a:ext cy="2731464" cx="2254624"/>
          </a:xfrm>
          <a:prstGeom prst="rect">
            <a:avLst/>
          </a:prstGeom>
          <a:blipFill>
            <a:blip r:embed="rId4"/>
            <a:stretch>
              <a:fillRect/>
            </a:stretch>
          </a:blipFill>
        </p:spPr>
      </p:sp>
      <p:sp>
        <p:nvSpPr>
          <p:cNvPr id="135" name="Shape 135"/>
          <p:cNvSpPr/>
          <p:nvPr/>
        </p:nvSpPr>
        <p:spPr>
          <a:xfrm>
            <a:off y="4211201" x="3300050"/>
            <a:ext cy="2616699" cx="2142400"/>
          </a:xfrm>
          <a:prstGeom prst="rect">
            <a:avLst/>
          </a:prstGeom>
          <a:blipFill>
            <a:blip r:embed="rId5"/>
            <a:stretch>
              <a:fillRect/>
            </a:stretch>
          </a:blipFill>
        </p:spPr>
      </p:sp>
      <p:sp>
        <p:nvSpPr>
          <p:cNvPr id="136" name="Shape 136"/>
          <p:cNvSpPr/>
          <p:nvPr/>
        </p:nvSpPr>
        <p:spPr>
          <a:xfrm>
            <a:off y="4160076" x="6107325"/>
            <a:ext cy="2606836" cx="2231823"/>
          </a:xfrm>
          <a:prstGeom prst="rect">
            <a:avLst/>
          </a:prstGeom>
          <a:blipFill>
            <a:blip r:embed="rId6"/>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140" name="Shape 140"/>
        <p:cNvGrpSpPr/>
        <p:nvPr/>
      </p:nvGrpSpPr>
      <p:grpSpPr>
        <a:xfrm>
          <a:off y="0" x="0"/>
          <a:ext cy="0" cx="0"/>
          <a:chOff y="0" x="0"/>
          <a:chExt cy="0" cx="0"/>
        </a:xfrm>
      </p:grpSpPr>
      <p:sp>
        <p:nvSpPr>
          <p:cNvPr id="141" name="Shape 141"/>
          <p:cNvSpPr txBox="1"/>
          <p:nvPr/>
        </p:nvSpPr>
        <p:spPr>
          <a:xfrm>
            <a:off y="153925" x="632775"/>
            <a:ext cy="1521900" cx="7730099"/>
          </a:xfrm>
          <a:prstGeom prst="rect">
            <a:avLst/>
          </a:prstGeom>
          <a:noFill/>
        </p:spPr>
        <p:txBody>
          <a:bodyPr bIns="91425" rIns="91425" lIns="91425" tIns="91425" anchor="t" anchorCtr="0">
            <a:noAutofit/>
          </a:bodyPr>
          <a:lstStyle/>
          <a:p>
            <a:pPr algn="ctr">
              <a:buNone/>
            </a:pPr>
            <a:r>
              <a:rPr sz="3000" lang="en">
                <a:solidFill>
                  <a:srgbClr val="E69138"/>
                </a:solidFill>
                <a:latin typeface="Comic Sans MS"/>
                <a:ea typeface="Comic Sans MS"/>
                <a:cs typeface="Comic Sans MS"/>
                <a:sym typeface="Comic Sans MS"/>
              </a:rPr>
              <a:t>Why is conferring important and What does it look like?</a:t>
            </a:r>
          </a:p>
        </p:txBody>
      </p:sp>
      <p:sp>
        <p:nvSpPr>
          <p:cNvPr id="142" name="Shape 142">
            <a:hlinkClick r:id="rId4"/>
          </p:cNvPr>
          <p:cNvSpPr/>
          <p:nvPr/>
        </p:nvSpPr>
        <p:spPr>
          <a:xfrm>
            <a:off y="1289133" x="1393370"/>
            <a:ext cy="4877739" cx="6507879"/>
          </a:xfrm>
          <a:prstGeom prst="rect">
            <a:avLst/>
          </a:prstGeom>
          <a:blipFill>
            <a:blip r:embed="rId5"/>
            <a:stretch>
              <a:fillRect/>
            </a:stretch>
          </a:blipFill>
          <a:ln>
            <a:noFill/>
          </a:ln>
        </p:spPr>
      </p:sp>
      <p:sp>
        <p:nvSpPr>
          <p:cNvPr id="143" name="Shape 143"/>
          <p:cNvSpPr txBox="1"/>
          <p:nvPr/>
        </p:nvSpPr>
        <p:spPr>
          <a:xfrm>
            <a:off y="5806900" x="99877"/>
            <a:ext cy="940499" cx="8883300"/>
          </a:xfrm>
          <a:prstGeom prst="rect">
            <a:avLst/>
          </a:prstGeom>
          <a:noFill/>
        </p:spPr>
        <p:txBody>
          <a:bodyPr bIns="91425" rIns="91425" lIns="91425" tIns="91425" anchor="t" anchorCtr="0">
            <a:noAutofit/>
          </a:bodyPr>
          <a:lstStyle/>
          <a:p>
            <a:pPr algn="ctr">
              <a:buNone/>
            </a:pPr>
            <a:r>
              <a:rPr lang="en">
                <a:solidFill>
                  <a:srgbClr val="F3F3F3"/>
                </a:solidFill>
                <a:latin typeface="Comic Sans MS"/>
                <a:ea typeface="Comic Sans MS"/>
                <a:cs typeface="Comic Sans MS"/>
                <a:sym typeface="Comic Sans MS"/>
              </a:rPr>
              <a:t>This is a 6th grade example working on main ideas and supporting details.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147" name="Shape 147"/>
        <p:cNvGrpSpPr/>
        <p:nvPr/>
      </p:nvGrpSpPr>
      <p:grpSpPr>
        <a:xfrm>
          <a:off y="0" x="0"/>
          <a:ext cy="0" cx="0"/>
          <a:chOff y="0" x="0"/>
          <a:chExt cy="0" cx="0"/>
        </a:xfrm>
      </p:grpSpPr>
      <p:sp>
        <p:nvSpPr>
          <p:cNvPr id="148" name="Shape 148"/>
          <p:cNvSpPr txBox="1"/>
          <p:nvPr/>
        </p:nvSpPr>
        <p:spPr>
          <a:xfrm>
            <a:off y="116684" x="250200"/>
            <a:ext cy="1375499" cx="8643600"/>
          </a:xfrm>
          <a:prstGeom prst="rect">
            <a:avLst/>
          </a:prstGeom>
        </p:spPr>
        <p:txBody>
          <a:bodyPr bIns="91425" rIns="91425" lIns="91425" tIns="91425" anchor="ctr" anchorCtr="0">
            <a:noAutofit/>
          </a:bodyPr>
          <a:lstStyle/>
          <a:p>
            <a:pPr algn="ctr" rtl="0" lvl="0">
              <a:buClr>
                <a:srgbClr val="000000"/>
              </a:buClr>
              <a:buSzPct val="30555"/>
              <a:buFont typeface="Arial"/>
              <a:buNone/>
            </a:pPr>
            <a:r>
              <a:rPr sz="3600" lang="en">
                <a:solidFill>
                  <a:srgbClr val="E69138"/>
                </a:solidFill>
                <a:latin typeface="Comic Sans MS"/>
                <a:ea typeface="Comic Sans MS"/>
                <a:cs typeface="Comic Sans MS"/>
                <a:sym typeface="Comic Sans MS"/>
              </a:rPr>
              <a:t>Why is Conferring Important and How does Confer App fit in?</a:t>
            </a:r>
          </a:p>
        </p:txBody>
      </p:sp>
      <p:sp>
        <p:nvSpPr>
          <p:cNvPr id="149" name="Shape 149"/>
          <p:cNvSpPr txBox="1"/>
          <p:nvPr/>
        </p:nvSpPr>
        <p:spPr>
          <a:xfrm>
            <a:off y="1556300" x="324950"/>
            <a:ext cy="5113499" cx="8653799"/>
          </a:xfrm>
          <a:prstGeom prst="rect">
            <a:avLst/>
          </a:prstGeom>
          <a:noFill/>
        </p:spPr>
        <p:txBody>
          <a:bodyPr bIns="91425" rIns="91425" lIns="91425" tIns="91425" anchor="t" anchorCtr="0">
            <a:noAutofit/>
          </a:bodyPr>
          <a:lstStyle/>
          <a:p>
            <a:pPr rtl="0" lvl="0" indent="-342900" marL="457200">
              <a:buClr>
                <a:srgbClr val="F3F3F3"/>
              </a:buClr>
              <a:buSzPct val="166666"/>
              <a:buFont typeface="Arial"/>
              <a:buChar char="•"/>
            </a:pPr>
            <a:r>
              <a:rPr sz="1800" lang="en">
                <a:solidFill>
                  <a:srgbClr val="F3F3F3"/>
                </a:solidFill>
                <a:latin typeface="Comic Sans MS"/>
                <a:ea typeface="Comic Sans MS"/>
                <a:cs typeface="Comic Sans MS"/>
                <a:sym typeface="Comic Sans MS"/>
              </a:rPr>
              <a:t>Teachers are able to see and hear what their students are thinking about as they read the book and see what information they are retaining.</a:t>
            </a:r>
          </a:p>
          <a:p>
            <a:pPr rtl="0" lvl="0" indent="-342900" marL="457200">
              <a:buClr>
                <a:srgbClr val="F3F3F3"/>
              </a:buClr>
              <a:buSzPct val="166666"/>
              <a:buFont typeface="Arial"/>
              <a:buChar char="•"/>
            </a:pPr>
            <a:r>
              <a:rPr sz="1800" lang="en">
                <a:solidFill>
                  <a:srgbClr val="F3F3F3"/>
                </a:solidFill>
                <a:latin typeface="Comic Sans MS"/>
                <a:ea typeface="Comic Sans MS"/>
                <a:cs typeface="Comic Sans MS"/>
                <a:sym typeface="Comic Sans MS"/>
              </a:rPr>
              <a:t>Teachers can work on different comprehension strategies with each student to support them in their learning based on where they currently are.</a:t>
            </a:r>
          </a:p>
          <a:p>
            <a:pPr rtl="0" lvl="0" indent="-342900" marL="457200">
              <a:buClr>
                <a:srgbClr val="F3F3F3"/>
              </a:buClr>
              <a:buSzPct val="166666"/>
              <a:buFont typeface="Arial"/>
              <a:buChar char="•"/>
            </a:pPr>
            <a:r>
              <a:rPr sz="1800" lang="en">
                <a:solidFill>
                  <a:srgbClr val="F3F3F3"/>
                </a:solidFill>
                <a:latin typeface="Comic Sans MS"/>
                <a:ea typeface="Comic Sans MS"/>
                <a:cs typeface="Comic Sans MS"/>
                <a:sym typeface="Comic Sans MS"/>
              </a:rPr>
              <a:t>The Confer App allows the teachers a space to keep record of where their students are and what strategy they are working on.</a:t>
            </a:r>
          </a:p>
          <a:p>
            <a:pPr rtl="0" lvl="0" indent="-342900" marL="457200">
              <a:buClr>
                <a:srgbClr val="F3F3F3"/>
              </a:buClr>
              <a:buSzPct val="166666"/>
              <a:buFont typeface="Arial"/>
              <a:buChar char="•"/>
            </a:pPr>
            <a:r>
              <a:rPr sz="1800" lang="en">
                <a:solidFill>
                  <a:srgbClr val="F3F3F3"/>
                </a:solidFill>
                <a:latin typeface="Comic Sans MS"/>
                <a:ea typeface="Comic Sans MS"/>
                <a:cs typeface="Comic Sans MS"/>
                <a:sym typeface="Comic Sans MS"/>
              </a:rPr>
              <a:t>The Confer App allows teachers to keep track the number of times and dates of meetings with students. </a:t>
            </a:r>
          </a:p>
          <a:p>
            <a:pPr rtl="0" lvl="0" indent="-342900" marL="457200">
              <a:buClr>
                <a:srgbClr val="F3F3F3"/>
              </a:buClr>
              <a:buSzPct val="166666"/>
              <a:buFont typeface="Arial"/>
              <a:buChar char="•"/>
            </a:pPr>
            <a:r>
              <a:rPr sz="1800" lang="en">
                <a:solidFill>
                  <a:srgbClr val="F3F3F3"/>
                </a:solidFill>
                <a:latin typeface="Comic Sans MS"/>
                <a:ea typeface="Comic Sans MS"/>
                <a:cs typeface="Comic Sans MS"/>
                <a:sym typeface="Comic Sans MS"/>
              </a:rPr>
              <a:t>Students benefit from this app because it allows the teacher to keep track of when they met with each student and track what they are working on.</a:t>
            </a:r>
          </a:p>
          <a:p>
            <a:pPr rtl="0" lvl="0" indent="-342900" marL="457200">
              <a:buClr>
                <a:srgbClr val="F3F3F3"/>
              </a:buClr>
              <a:buSzPct val="166666"/>
              <a:buFont typeface="Arial"/>
              <a:buChar char="•"/>
            </a:pPr>
            <a:r>
              <a:rPr sz="1800" lang="en">
                <a:solidFill>
                  <a:srgbClr val="F3F3F3"/>
                </a:solidFill>
                <a:latin typeface="Comic Sans MS"/>
                <a:ea typeface="Comic Sans MS"/>
                <a:cs typeface="Comic Sans MS"/>
                <a:sym typeface="Comic Sans MS"/>
              </a:rPr>
              <a:t>Students are worked with more often because it cuts down on the amount of time data collection takes.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153" name="Shape 153"/>
        <p:cNvGrpSpPr/>
        <p:nvPr/>
      </p:nvGrpSpPr>
      <p:grpSpPr>
        <a:xfrm>
          <a:off y="0" x="0"/>
          <a:ext cy="0" cx="0"/>
          <a:chOff y="0" x="0"/>
          <a:chExt cy="0" cx="0"/>
        </a:xfrm>
      </p:grpSpPr>
      <p:sp>
        <p:nvSpPr>
          <p:cNvPr id="154" name="Shape 154"/>
          <p:cNvSpPr txBox="1"/>
          <p:nvPr>
            <p:ph idx="1" type="body"/>
          </p:nvPr>
        </p:nvSpPr>
        <p:spPr>
          <a:xfrm>
            <a:off y="1600200" x="457200"/>
            <a:ext cy="4967700" cx="3994500"/>
          </a:xfrm>
          <a:prstGeom prst="rect">
            <a:avLst/>
          </a:prstGeom>
        </p:spPr>
        <p:txBody>
          <a:bodyPr bIns="91425" rIns="91425" lIns="91425" tIns="91425" anchor="t" anchorCtr="0">
            <a:noAutofit/>
          </a:bodyPr>
          <a:lstStyle/>
          <a:p>
            <a:pPr>
              <a:buNone/>
            </a:pPr>
            <a:r>
              <a:rPr b="1" sz="1800" lang="en">
                <a:solidFill>
                  <a:srgbClr val="000000"/>
                </a:solidFill>
              </a:rPr>
              <a:t>
</a:t>
            </a:r>
          </a:p>
        </p:txBody>
      </p:sp>
      <p:sp>
        <p:nvSpPr>
          <p:cNvPr id="155" name="Shape 155"/>
          <p:cNvSpPr txBox="1"/>
          <p:nvPr>
            <p:ph idx="2" type="body"/>
          </p:nvPr>
        </p:nvSpPr>
        <p:spPr>
          <a:xfrm>
            <a:off y="1289700" x="4638273"/>
            <a:ext cy="4967700" cx="3994500"/>
          </a:xfrm>
          <a:prstGeom prst="rect">
            <a:avLst/>
          </a:prstGeom>
        </p:spPr>
        <p:txBody>
          <a:bodyPr bIns="91425" rIns="91425" lIns="91425" tIns="91425" anchor="t" anchorCtr="0">
            <a:noAutofit/>
          </a:bodyPr>
          <a:lstStyle/>
          <a:p>
            <a:pPr rtl="0" lvl="0">
              <a:buNone/>
            </a:pPr>
            <a:r>
              <a:rPr sz="1800" lang="en">
                <a:solidFill>
                  <a:srgbClr val="000000"/>
                </a:solidFill>
                <a:latin typeface="Comic Sans MS"/>
                <a:ea typeface="Comic Sans MS"/>
                <a:cs typeface="Comic Sans MS"/>
                <a:sym typeface="Comic Sans MS"/>
              </a:rPr>
              <a:t>SimpleMind is a Mind Mapping tool for idea and thought collection SimpleMind can help students’ comprehension across all subject areas.  It is a simple tool to help students organize their thoughts on any topic. For example, if a student is studying geometric shapes in math they could organize their shapes in the web by number of sides. If a student is studying cells in science they could list all the parts of a cell with the proper definitions. If a student is studying grammar in ELA they could list all the parts of speech and examples in their web.</a:t>
            </a:r>
            <a:r>
              <a:rPr sz="1800" lang="en">
                <a:solidFill>
                  <a:srgbClr val="000000"/>
                </a:solidFill>
              </a:rPr>
              <a:t> </a:t>
            </a:r>
          </a:p>
          <a:p>
            <a:pPr>
              <a:buNone/>
            </a:pPr>
            <a:r>
              <a:rPr sz="1400" lang="en">
                <a:solidFill>
                  <a:srgbClr val="000000"/>
                </a:solidFill>
              </a:rPr>
              <a:t> </a:t>
            </a:r>
          </a:p>
        </p:txBody>
      </p:sp>
      <p:sp>
        <p:nvSpPr>
          <p:cNvPr id="156" name="Shape 156"/>
          <p:cNvSpPr/>
          <p:nvPr/>
        </p:nvSpPr>
        <p:spPr>
          <a:xfrm>
            <a:off y="-36450" x="145350"/>
            <a:ext cy="1761264" cx="6007500"/>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57" name="Shape 157"/>
          <p:cNvSpPr/>
          <p:nvPr/>
        </p:nvSpPr>
        <p:spPr>
          <a:xfrm>
            <a:off y="1780549" x="314400"/>
            <a:ext cy="4787350" cx="3672929"/>
          </a:xfrm>
          <a:prstGeom prst="rect">
            <a:avLst/>
          </a:prstGeom>
          <a:blipFill>
            <a:blip r:embed="rId3"/>
            <a:stretch>
              <a:fillRect/>
            </a:stretch>
          </a:blipFill>
        </p:spPr>
      </p:sp>
      <p:sp>
        <p:nvSpPr>
          <p:cNvPr id="158" name="Shape 158"/>
          <p:cNvSpPr txBox="1"/>
          <p:nvPr/>
        </p:nvSpPr>
        <p:spPr>
          <a:xfrm>
            <a:off y="-55800" x="1429200"/>
            <a:ext cy="1655999" cx="4942500"/>
          </a:xfrm>
          <a:prstGeom prst="rect">
            <a:avLst/>
          </a:prstGeom>
        </p:spPr>
        <p:txBody>
          <a:bodyPr bIns="91425" rIns="91425" lIns="91425" tIns="91425" anchor="ctr" anchorCtr="0">
            <a:noAutofit/>
          </a:bodyPr>
          <a:lstStyle/>
          <a:p>
            <a:pPr rtl="0" lvl="0">
              <a:buClr>
                <a:srgbClr val="000000"/>
              </a:buClr>
              <a:buSzPct val="25000"/>
              <a:buFont typeface="Arial"/>
              <a:buNone/>
            </a:pPr>
            <a:r>
              <a:rPr b="1" sz="4800" lang="en">
                <a:solidFill>
                  <a:srgbClr val="0000FF"/>
                </a:solidFill>
                <a:latin typeface="Comic Sans MS"/>
                <a:ea typeface="Comic Sans MS"/>
                <a:cs typeface="Comic Sans MS"/>
                <a:sym typeface="Comic Sans MS"/>
              </a:rPr>
              <a:t>SimpleMind</a:t>
            </a:r>
          </a:p>
        </p:txBody>
      </p:sp>
      <p:sp>
        <p:nvSpPr>
          <p:cNvPr id="159" name="Shape 159"/>
          <p:cNvSpPr/>
          <p:nvPr/>
        </p:nvSpPr>
        <p:spPr>
          <a:xfrm>
            <a:off y="286916" x="6217800"/>
            <a:ext cy="970567" cx="1098824"/>
          </a:xfrm>
          <a:prstGeom prst="rect">
            <a:avLst/>
          </a:prstGeom>
          <a:blipFill>
            <a:blip r:embed="rId4"/>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163" name="Shape 163"/>
        <p:cNvGrpSpPr/>
        <p:nvPr/>
      </p:nvGrpSpPr>
      <p:grpSpPr>
        <a:xfrm>
          <a:off y="0" x="0"/>
          <a:ext cy="0" cx="0"/>
          <a:chOff y="0" x="0"/>
          <a:chExt cy="0" cx="0"/>
        </a:xfrm>
      </p:grpSpPr>
      <p:sp>
        <p:nvSpPr>
          <p:cNvPr id="164" name="Shape 164"/>
          <p:cNvSpPr txBox="1"/>
          <p:nvPr>
            <p:ph type="title"/>
          </p:nvPr>
        </p:nvSpPr>
        <p:spPr>
          <a:xfrm>
            <a:off y="0" x="457200"/>
            <a:ext cy="1143000" cx="8229600"/>
          </a:xfrm>
          <a:prstGeom prst="rect">
            <a:avLst/>
          </a:prstGeom>
        </p:spPr>
        <p:txBody>
          <a:bodyPr bIns="91425" rIns="91425" lIns="91425" tIns="91425" anchor="b" anchorCtr="0">
            <a:noAutofit/>
          </a:bodyPr>
          <a:lstStyle/>
          <a:p>
            <a:pPr>
              <a:buNone/>
            </a:pPr>
            <a:r>
              <a:rPr sz="6000" lang="en">
                <a:solidFill>
                  <a:srgbClr val="0000FF"/>
                </a:solidFill>
              </a:rPr>
              <a:t>        </a:t>
            </a:r>
            <a:r>
              <a:rPr sz="6000" lang="en">
                <a:solidFill>
                  <a:srgbClr val="0000FF"/>
                </a:solidFill>
                <a:latin typeface="Comic Sans MS"/>
                <a:ea typeface="Comic Sans MS"/>
                <a:cs typeface="Comic Sans MS"/>
                <a:sym typeface="Comic Sans MS"/>
              </a:rPr>
              <a:t>SimpleMind</a:t>
            </a:r>
          </a:p>
        </p:txBody>
      </p:sp>
      <p:sp>
        <p:nvSpPr>
          <p:cNvPr id="165" name="Shape 165"/>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buNone/>
            </a:pPr>
            <a:r>
              <a:rPr lang="en"/>
              <a:t>
</a:t>
            </a:r>
            <a:r>
              <a:rPr sz="2000" lang="en">
                <a:solidFill>
                  <a:srgbClr val="000000"/>
                </a:solidFill>
              </a:rPr>
              <a:t>SimpleMind is an application teachers can use with their students to help them organize their ideas and thoughts.  SimpleMind creates webs where students type in keywords and it organizes their ideas in a web-like format.  This application is great for students who have difficulty with reading comprehension because it allows them to list ideas about a topic as they read to help with understanding of the text. </a:t>
            </a:r>
          </a:p>
          <a:p>
            <a:r>
              <a:t/>
            </a:r>
          </a:p>
        </p:txBody>
      </p:sp>
      <p:sp>
        <p:nvSpPr>
          <p:cNvPr id="166" name="Shape 166"/>
          <p:cNvSpPr txBox="1"/>
          <p:nvPr>
            <p:ph idx="2" type="body"/>
          </p:nvPr>
        </p:nvSpPr>
        <p:spPr>
          <a:xfrm>
            <a:off y="1600200" x="4692273"/>
            <a:ext cy="3344699" cx="3994500"/>
          </a:xfrm>
          <a:prstGeom prst="rect">
            <a:avLst/>
          </a:prstGeom>
        </p:spPr>
        <p:txBody>
          <a:bodyPr bIns="91425" rIns="91425" lIns="91425" tIns="91425" anchor="t" anchorCtr="0">
            <a:noAutofit/>
          </a:bodyPr>
          <a:lstStyle/>
          <a:p>
            <a:pPr rtl="0" lvl="0">
              <a:buNone/>
            </a:pPr>
            <a:r>
              <a:rPr lang="en"/>
              <a:t>
</a:t>
            </a:r>
            <a:r>
              <a:rPr sz="1800" lang="en">
                <a:solidFill>
                  <a:srgbClr val="000000"/>
                </a:solidFill>
              </a:rPr>
              <a:t>Students can use SimpleMind as a brainstorming tool to organize their thoughts and ideas in a structured way.  SimpleMind can be used for the iPhone / iPod Touch and iPad.  These maps will allow the students to organize their understanding of a topic to help them study for tests, outline chapters, and brainstorm ideas for writing assignments.  </a:t>
            </a:r>
          </a:p>
        </p:txBody>
      </p:sp>
      <p:sp>
        <p:nvSpPr>
          <p:cNvPr id="167" name="Shape 167"/>
          <p:cNvSpPr/>
          <p:nvPr/>
        </p:nvSpPr>
        <p:spPr>
          <a:xfrm>
            <a:off y="949050" x="578925"/>
            <a:ext cy="1396764" cx="3035933"/>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68" name="Shape 168"/>
          <p:cNvSpPr txBox="1"/>
          <p:nvPr/>
        </p:nvSpPr>
        <p:spPr>
          <a:xfrm>
            <a:off y="1303200" x="1266641"/>
            <a:ext cy="296999" cx="1861500"/>
          </a:xfrm>
          <a:prstGeom prst="rect">
            <a:avLst/>
          </a:prstGeom>
          <a:noFill/>
        </p:spPr>
        <p:txBody>
          <a:bodyPr bIns="91425" rIns="91425" lIns="91425" tIns="91425" anchor="t" anchorCtr="0">
            <a:noAutofit/>
          </a:bodyPr>
          <a:lstStyle/>
          <a:p>
            <a:pPr>
              <a:buNone/>
            </a:pPr>
            <a:r>
              <a:rPr sz="3000" lang="en">
                <a:latin typeface="Comic Sans MS"/>
                <a:ea typeface="Comic Sans MS"/>
                <a:cs typeface="Comic Sans MS"/>
                <a:sym typeface="Comic Sans MS"/>
              </a:rPr>
              <a:t>Teacher</a:t>
            </a:r>
            <a:r>
              <a:rPr lang="en"/>
              <a:t> </a:t>
            </a:r>
          </a:p>
        </p:txBody>
      </p:sp>
      <p:sp>
        <p:nvSpPr>
          <p:cNvPr id="169" name="Shape 169"/>
          <p:cNvSpPr/>
          <p:nvPr/>
        </p:nvSpPr>
        <p:spPr>
          <a:xfrm>
            <a:off y="949050" x="4956825"/>
            <a:ext cy="1396764" cx="3035933"/>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70" name="Shape 170"/>
          <p:cNvSpPr txBox="1"/>
          <p:nvPr/>
        </p:nvSpPr>
        <p:spPr>
          <a:xfrm>
            <a:off y="1235700" x="5644542"/>
            <a:ext cy="296999" cx="1660499"/>
          </a:xfrm>
          <a:prstGeom prst="rect">
            <a:avLst/>
          </a:prstGeom>
          <a:noFill/>
        </p:spPr>
        <p:txBody>
          <a:bodyPr bIns="91425" rIns="91425" lIns="91425" tIns="91425" anchor="t" anchorCtr="0">
            <a:noAutofit/>
          </a:bodyPr>
          <a:lstStyle/>
          <a:p>
            <a:pPr rtl="0" lvl="0">
              <a:buClr>
                <a:srgbClr val="000000"/>
              </a:buClr>
              <a:buSzPct val="36666"/>
              <a:buFont typeface="Arial"/>
              <a:buNone/>
            </a:pPr>
            <a:r>
              <a:rPr sz="3000" lang="en">
                <a:latin typeface="Comic Sans MS"/>
                <a:ea typeface="Comic Sans MS"/>
                <a:cs typeface="Comic Sans MS"/>
                <a:sym typeface="Comic Sans MS"/>
              </a:rPr>
              <a:t>Student</a:t>
            </a:r>
            <a:r>
              <a:rPr sz="3000" lang="en"/>
              <a:t> </a:t>
            </a:r>
            <a:r>
              <a:rPr lang="en"/>
              <a:t> </a:t>
            </a:r>
          </a:p>
        </p:txBody>
      </p:sp>
      <p:sp>
        <p:nvSpPr>
          <p:cNvPr id="171" name="Shape 171"/>
          <p:cNvSpPr/>
          <p:nvPr/>
        </p:nvSpPr>
        <p:spPr>
          <a:xfrm>
            <a:off y="4944900" x="5281338"/>
            <a:ext cy="1784900" cx="2557161"/>
          </a:xfrm>
          <a:prstGeom prst="rect">
            <a:avLst/>
          </a:prstGeom>
          <a:blipFill>
            <a:blip r:embed="rId3"/>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D9EEB"/>
        </a:solidFill>
      </p:bgPr>
    </p:bg>
    <p:spTree>
      <p:nvGrpSpPr>
        <p:cNvPr id="175" name="Shape 175"/>
        <p:cNvGrpSpPr/>
        <p:nvPr/>
      </p:nvGrpSpPr>
      <p:grpSpPr>
        <a:xfrm>
          <a:off y="0" x="0"/>
          <a:ext cy="0" cx="0"/>
          <a:chOff y="0" x="0"/>
          <a:chExt cy="0" cx="0"/>
        </a:xfrm>
      </p:grpSpPr>
      <p:sp>
        <p:nvSpPr>
          <p:cNvPr id="176" name="Shape 176"/>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solidFill>
                  <a:srgbClr val="FFFF00"/>
                </a:solidFill>
              </a:rPr>
              <a:t>Diigo</a:t>
            </a:r>
          </a:p>
        </p:txBody>
      </p:sp>
      <p:sp>
        <p:nvSpPr>
          <p:cNvPr id="177" name="Shape 177"/>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buNone/>
            </a:pPr>
            <a:r>
              <a:rPr sz="2200" lang="en">
                <a:solidFill>
                  <a:srgbClr val="FFFFFF"/>
                </a:solidFill>
              </a:rPr>
              <a:t>Teachers Can Use it To...</a:t>
            </a:r>
          </a:p>
          <a:p>
            <a:pPr rtl="0" lvl="0" indent="-368300" marL="457200">
              <a:buClr>
                <a:schemeClr val="dk1"/>
              </a:buClr>
              <a:buSzPct val="166666"/>
              <a:buFont typeface="Arial"/>
              <a:buChar char="•"/>
            </a:pPr>
            <a:r>
              <a:rPr sz="2200" lang="en"/>
              <a:t>Create sticky notes that can be posted on articles and websites.</a:t>
            </a:r>
          </a:p>
          <a:p>
            <a:pPr rtl="0" lvl="0" indent="-368300" marL="457200">
              <a:buClr>
                <a:schemeClr val="dk1"/>
              </a:buClr>
              <a:buSzPct val="166666"/>
              <a:buFont typeface="Arial"/>
              <a:buChar char="•"/>
            </a:pPr>
            <a:r>
              <a:rPr sz="2200" lang="en"/>
              <a:t>Highlight pre-determined text that students should focus on. </a:t>
            </a:r>
          </a:p>
          <a:p>
            <a:pPr rtl="0" lvl="0" indent="-368300" marL="457200">
              <a:buClr>
                <a:schemeClr val="dk1"/>
              </a:buClr>
              <a:buSzPct val="166666"/>
              <a:buFont typeface="Arial"/>
              <a:buChar char="•"/>
            </a:pPr>
            <a:r>
              <a:rPr sz="2200" lang="en"/>
              <a:t>Bookmark websites for students to use on a project or activity.</a:t>
            </a:r>
          </a:p>
          <a:p>
            <a:pPr rtl="0" lvl="0" indent="-368300" marL="457200">
              <a:buClr>
                <a:schemeClr val="dk1"/>
              </a:buClr>
              <a:buSzPct val="166666"/>
              <a:buFont typeface="Arial"/>
              <a:buChar char="•"/>
            </a:pPr>
            <a:r>
              <a:rPr sz="2200" lang="en"/>
              <a:t>Create classes that help facilitate group work.</a:t>
            </a:r>
          </a:p>
          <a:p>
            <a:pPr rtl="0" lvl="0" indent="-368300" marL="457200">
              <a:buClr>
                <a:schemeClr val="dk1"/>
              </a:buClr>
              <a:buSzPct val="166666"/>
              <a:buFont typeface="Arial"/>
              <a:buChar char="•"/>
            </a:pPr>
            <a:r>
              <a:rPr sz="2200" lang="en"/>
              <a:t>Create "safe" classrooms that do not connect to the rest of Diigo.</a:t>
            </a:r>
          </a:p>
          <a:p>
            <a:r>
              <a:t/>
            </a:r>
          </a:p>
          <a:p>
            <a:r>
              <a:t/>
            </a:r>
          </a:p>
        </p:txBody>
      </p:sp>
      <p:sp>
        <p:nvSpPr>
          <p:cNvPr id="178" name="Shape 178"/>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buNone/>
            </a:pPr>
            <a:r>
              <a:rPr sz="2200" lang="en">
                <a:solidFill>
                  <a:srgbClr val="FFFFFF"/>
                </a:solidFill>
              </a:rPr>
              <a:t>Students Can Use it To...</a:t>
            </a:r>
          </a:p>
          <a:p>
            <a:pPr rtl="0" lvl="0" indent="-368300" marL="457200">
              <a:buClr>
                <a:schemeClr val="dk1"/>
              </a:buClr>
              <a:buSzPct val="166666"/>
              <a:buFont typeface="Arial"/>
              <a:buChar char="•"/>
            </a:pPr>
            <a:r>
              <a:rPr sz="2200" lang="en"/>
              <a:t>Highlight text as they read through an article.</a:t>
            </a:r>
          </a:p>
          <a:p>
            <a:pPr rtl="0" lvl="0" indent="-368300" marL="457200">
              <a:buClr>
                <a:schemeClr val="dk1"/>
              </a:buClr>
              <a:buSzPct val="166666"/>
              <a:buFont typeface="Arial"/>
              <a:buChar char="•"/>
            </a:pPr>
            <a:r>
              <a:rPr sz="2200" lang="en"/>
              <a:t>Take notes in the form of sticky notes throughout a text.</a:t>
            </a:r>
          </a:p>
          <a:p>
            <a:pPr rtl="0" lvl="0" indent="-368300" marL="457200">
              <a:buClr>
                <a:schemeClr val="dk1"/>
              </a:buClr>
              <a:buSzPct val="166666"/>
              <a:buFont typeface="Arial"/>
              <a:buChar char="•"/>
            </a:pPr>
            <a:r>
              <a:rPr sz="2200" lang="en"/>
              <a:t>Answer questions about individual portions of texts.</a:t>
            </a:r>
          </a:p>
          <a:p>
            <a:pPr rtl="0" lvl="0" indent="-368300" marL="457200">
              <a:buClr>
                <a:schemeClr val="dk1"/>
              </a:buClr>
              <a:buSzPct val="166666"/>
              <a:buFont typeface="Arial"/>
              <a:buChar char="•"/>
            </a:pPr>
            <a:r>
              <a:rPr sz="2200" lang="en"/>
              <a:t>Share resources with teachers and other group members.</a:t>
            </a:r>
          </a:p>
          <a:p>
            <a:r>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D9EEB"/>
        </a:solidFill>
      </p:bgPr>
    </p:bg>
    <p:spTree>
      <p:nvGrpSpPr>
        <p:cNvPr id="182" name="Shape 182"/>
        <p:cNvGrpSpPr/>
        <p:nvPr/>
      </p:nvGrpSpPr>
      <p:grpSpPr>
        <a:xfrm>
          <a:off y="0" x="0"/>
          <a:ext cy="0" cx="0"/>
          <a:chOff y="0" x="0"/>
          <a:chExt cy="0" cx="0"/>
        </a:xfrm>
      </p:grpSpPr>
      <p:sp>
        <p:nvSpPr>
          <p:cNvPr id="183" name="Shape 183"/>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solidFill>
                  <a:srgbClr val="FFFF00"/>
                </a:solidFill>
              </a:rPr>
              <a:t>Diigo and Reading Comprehension</a:t>
            </a:r>
          </a:p>
        </p:txBody>
      </p:sp>
      <p:sp>
        <p:nvSpPr>
          <p:cNvPr id="184" name="Shape 184"/>
          <p:cNvSpPr txBox="1"/>
          <p:nvPr>
            <p:ph idx="1" type="body"/>
          </p:nvPr>
        </p:nvSpPr>
        <p:spPr>
          <a:xfrm>
            <a:off y="1417637" x="457200"/>
            <a:ext cy="4967700" cx="8229600"/>
          </a:xfrm>
          <a:prstGeom prst="rect">
            <a:avLst/>
          </a:prstGeom>
        </p:spPr>
        <p:txBody>
          <a:bodyPr bIns="91425" rIns="91425" lIns="91425" tIns="91425" anchor="t" anchorCtr="0">
            <a:noAutofit/>
          </a:bodyPr>
          <a:lstStyle/>
          <a:p>
            <a:pPr rtl="0" lvl="0" indent="-419100" marL="457200">
              <a:buClr>
                <a:schemeClr val="dk1"/>
              </a:buClr>
              <a:buSzPct val="227272"/>
              <a:buFont typeface="Arial"/>
              <a:buChar char="•"/>
            </a:pPr>
            <a:r>
              <a:rPr sz="2200" lang="en"/>
              <a:t>Diigo allows teachers to highlight key features of text and ask questions about what students are reading.</a:t>
            </a:r>
          </a:p>
          <a:p>
            <a:pPr rtl="0" lvl="1" indent="-381000" marL="914400">
              <a:buClr>
                <a:schemeClr val="dk1"/>
              </a:buClr>
              <a:buSzPct val="109090"/>
              <a:buFont typeface="Courier New"/>
              <a:buChar char="o"/>
            </a:pPr>
            <a:r>
              <a:rPr sz="2200" lang="en">
                <a:solidFill>
                  <a:srgbClr val="FFFFFF"/>
                </a:solidFill>
              </a:rPr>
              <a:t>Students must "read into" text and are able to do so in manageable chunks. Questions are spaced throughout reading. Students that are overwhelmed with large selections of text will benefit from this.</a:t>
            </a:r>
          </a:p>
          <a:p>
            <a:pPr rtl="0" lvl="0" indent="-419100" marL="457200">
              <a:lnSpc>
                <a:spcPct val="115000"/>
              </a:lnSpc>
              <a:spcBef>
                <a:spcPts val="0"/>
              </a:spcBef>
              <a:buClr>
                <a:schemeClr val="dk1"/>
              </a:buClr>
              <a:buSzPct val="227272"/>
              <a:buFont typeface="Arial"/>
              <a:buChar char="•"/>
            </a:pPr>
            <a:r>
              <a:rPr sz="2200" lang="en"/>
              <a:t>Diigo allows teachers to structure readings and specifically focus on one particular reading comprehension strategy.</a:t>
            </a:r>
          </a:p>
          <a:p>
            <a:pPr rtl="0" lvl="1" indent="-381000" marL="914400">
              <a:lnSpc>
                <a:spcPct val="115000"/>
              </a:lnSpc>
              <a:spcBef>
                <a:spcPts val="0"/>
              </a:spcBef>
              <a:buClr>
                <a:schemeClr val="dk1"/>
              </a:buClr>
              <a:buSzPct val="109090"/>
              <a:buFont typeface="Courier New"/>
              <a:buChar char="o"/>
            </a:pPr>
            <a:r>
              <a:rPr sz="2200" lang="en">
                <a:solidFill>
                  <a:srgbClr val="FFFFFF"/>
                </a:solidFill>
              </a:rPr>
              <a:t>Students can be asked to infer, compare and contrast, visualize, and synthesize throughout a text.</a:t>
            </a:r>
          </a:p>
          <a:p>
            <a:pPr rtl="0" lvl="0" indent="-419100" marL="457200">
              <a:buClr>
                <a:schemeClr val="dk1"/>
              </a:buClr>
              <a:buSzPct val="227272"/>
              <a:buFont typeface="Arial"/>
              <a:buChar char="•"/>
            </a:pPr>
            <a:r>
              <a:rPr sz="2200" lang="en"/>
              <a:t>Diigo allows students to highlight key text.</a:t>
            </a:r>
          </a:p>
          <a:p>
            <a:pPr algn="l" rtl="0" lvl="1" marR="0" indent="-381000" marL="914400">
              <a:lnSpc>
                <a:spcPct val="115000"/>
              </a:lnSpc>
              <a:spcBef>
                <a:spcPts val="0"/>
              </a:spcBef>
              <a:spcAft>
                <a:spcPts val="0"/>
              </a:spcAft>
              <a:buClr>
                <a:schemeClr val="dk1"/>
              </a:buClr>
              <a:buSzPct val="109090"/>
              <a:buFont typeface="Courier New"/>
              <a:buChar char="o"/>
            </a:pPr>
            <a:r>
              <a:rPr sz="2200" lang="en">
                <a:solidFill>
                  <a:srgbClr val="FFFFFF"/>
                </a:solidFill>
              </a:rPr>
              <a:t>Students can visually see the text that they have highlighted and can take that information home. Students are able to easily disseminate important text. </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y="0" x="0"/>
          <a:ext cy="0" cx="0"/>
          <a:chOff y="0" x="0"/>
          <a:chExt cy="0" cx="0"/>
        </a:xfrm>
      </p:grpSpPr>
      <p:sp>
        <p:nvSpPr>
          <p:cNvPr id="31" name="Shape 31"/>
          <p:cNvSpPr txBox="1"/>
          <p:nvPr>
            <p:ph type="title"/>
          </p:nvPr>
        </p:nvSpPr>
        <p:spPr>
          <a:xfrm>
            <a:off y="166463" x="457199"/>
            <a:ext cy="766800" cx="8229600"/>
          </a:xfrm>
          <a:prstGeom prst="rect">
            <a:avLst/>
          </a:prstGeom>
        </p:spPr>
        <p:txBody>
          <a:bodyPr bIns="91425" rIns="91425" lIns="91425" tIns="91425" anchor="b" anchorCtr="0">
            <a:noAutofit/>
          </a:bodyPr>
          <a:lstStyle/>
          <a:p>
            <a:pPr>
              <a:buNone/>
            </a:pPr>
            <a:r>
              <a:rPr lang="en"/>
              <a:t>Table of Contents</a:t>
            </a:r>
          </a:p>
        </p:txBody>
      </p:sp>
      <p:sp>
        <p:nvSpPr>
          <p:cNvPr id="32" name="Shape 32"/>
          <p:cNvSpPr txBox="1"/>
          <p:nvPr>
            <p:ph idx="1" type="body"/>
          </p:nvPr>
        </p:nvSpPr>
        <p:spPr>
          <a:xfrm>
            <a:off y="881916" x="457200"/>
            <a:ext cy="5685900" cx="8229600"/>
          </a:xfrm>
          <a:prstGeom prst="rect">
            <a:avLst/>
          </a:prstGeom>
        </p:spPr>
        <p:txBody>
          <a:bodyPr bIns="91425" rIns="91425" lIns="91425" tIns="91425" anchor="t" anchorCtr="0">
            <a:noAutofit/>
          </a:bodyPr>
          <a:lstStyle/>
          <a:p>
            <a:pPr rtl="0" lvl="0" indent="-381000" marL="457200">
              <a:buClr>
                <a:schemeClr val="dk1"/>
              </a:buClr>
              <a:buSzPct val="166666"/>
              <a:buFont typeface="Arial"/>
              <a:buChar char="•"/>
            </a:pPr>
            <a:r>
              <a:rPr sz="2400" lang="en">
                <a:solidFill>
                  <a:srgbClr val="00FF00"/>
                </a:solidFill>
                <a:latin typeface="Comic Sans MS"/>
                <a:ea typeface="Comic Sans MS"/>
                <a:cs typeface="Comic Sans MS"/>
                <a:sym typeface="Comic Sans MS"/>
              </a:rPr>
              <a:t>SIG Group Members - Slide 3</a:t>
            </a:r>
          </a:p>
          <a:p>
            <a:pPr rtl="0" lvl="0" indent="-381000" marL="457200">
              <a:buClr>
                <a:schemeClr val="dk1"/>
              </a:buClr>
              <a:buSzPct val="166666"/>
              <a:buFont typeface="Arial"/>
              <a:buChar char="•"/>
            </a:pPr>
            <a:r>
              <a:rPr sz="2400" lang="en">
                <a:solidFill>
                  <a:srgbClr val="00FF00"/>
                </a:solidFill>
                <a:latin typeface="Comic Sans MS"/>
                <a:ea typeface="Comic Sans MS"/>
                <a:cs typeface="Comic Sans MS"/>
                <a:sym typeface="Comic Sans MS"/>
              </a:rPr>
              <a:t>Outline and Pedagogical Reasoning - Slide 4</a:t>
            </a:r>
          </a:p>
          <a:p>
            <a:pPr rtl="0" lvl="0" indent="-381000" marL="457200">
              <a:buClr>
                <a:schemeClr val="dk1"/>
              </a:buClr>
              <a:buSzPct val="166666"/>
              <a:buFont typeface="Arial"/>
              <a:buChar char="•"/>
            </a:pPr>
            <a:r>
              <a:rPr sz="2400" lang="en">
                <a:solidFill>
                  <a:srgbClr val="00FF00"/>
                </a:solidFill>
                <a:latin typeface="Comic Sans MS"/>
                <a:ea typeface="Comic Sans MS"/>
                <a:cs typeface="Comic Sans MS"/>
                <a:sym typeface="Comic Sans MS"/>
              </a:rPr>
              <a:t>General Purpose - Slide 5</a:t>
            </a:r>
          </a:p>
          <a:p>
            <a:pPr rtl="0" lvl="0" indent="-381000" marL="457200">
              <a:buClr>
                <a:schemeClr val="dk1"/>
              </a:buClr>
              <a:buSzPct val="166666"/>
              <a:buFont typeface="Arial"/>
              <a:buChar char="•"/>
            </a:pPr>
            <a:r>
              <a:rPr sz="2400" lang="en">
                <a:solidFill>
                  <a:srgbClr val="FF9900"/>
                </a:solidFill>
                <a:latin typeface="Comic Sans MS"/>
                <a:ea typeface="Comic Sans MS"/>
                <a:cs typeface="Comic Sans MS"/>
                <a:sym typeface="Comic Sans MS"/>
              </a:rPr>
              <a:t>Show Me - Slide 6-7</a:t>
            </a:r>
          </a:p>
          <a:p>
            <a:pPr rtl="0" lvl="0" indent="-381000" marL="457200">
              <a:buClr>
                <a:schemeClr val="dk1"/>
              </a:buClr>
              <a:buSzPct val="166666"/>
              <a:buFont typeface="Arial"/>
              <a:buChar char="•"/>
            </a:pPr>
            <a:r>
              <a:rPr sz="2400" lang="en">
                <a:solidFill>
                  <a:srgbClr val="269D2A"/>
                </a:solidFill>
                <a:latin typeface="Comic Sans MS"/>
                <a:ea typeface="Comic Sans MS"/>
                <a:cs typeface="Comic Sans MS"/>
                <a:sym typeface="Comic Sans MS"/>
              </a:rPr>
              <a:t>Evernote - Slides 8-9</a:t>
            </a:r>
          </a:p>
          <a:p>
            <a:pPr rtl="0" lvl="0" indent="-381000" marL="457200">
              <a:buClr>
                <a:schemeClr val="dk1"/>
              </a:buClr>
              <a:buSzPct val="166666"/>
              <a:buFont typeface="Arial"/>
              <a:buChar char="•"/>
            </a:pPr>
            <a:r>
              <a:rPr sz="2400" lang="en">
                <a:solidFill>
                  <a:srgbClr val="980000"/>
                </a:solidFill>
                <a:latin typeface="Comic Sans MS"/>
                <a:ea typeface="Comic Sans MS"/>
                <a:cs typeface="Comic Sans MS"/>
                <a:sym typeface="Comic Sans MS"/>
              </a:rPr>
              <a:t>Brain Pop - Slide 10</a:t>
            </a:r>
          </a:p>
          <a:p>
            <a:pPr rtl="0" lvl="0" indent="-381000" marL="457200">
              <a:buClr>
                <a:schemeClr val="dk1"/>
              </a:buClr>
              <a:buSzPct val="166666"/>
              <a:buFont typeface="Arial"/>
              <a:buChar char="•"/>
            </a:pPr>
            <a:r>
              <a:rPr sz="2400" lang="en">
                <a:latin typeface="Comic Sans MS"/>
                <a:ea typeface="Comic Sans MS"/>
                <a:cs typeface="Comic Sans MS"/>
                <a:sym typeface="Comic Sans MS"/>
              </a:rPr>
              <a:t>Flashcardlet - Slides 11-12</a:t>
            </a:r>
          </a:p>
          <a:p>
            <a:pPr rtl="0" lvl="0" indent="-381000" marL="457200">
              <a:buClr>
                <a:schemeClr val="dk1"/>
              </a:buClr>
              <a:buSzPct val="166666"/>
              <a:buFont typeface="Arial"/>
              <a:buChar char="•"/>
            </a:pPr>
            <a:r>
              <a:rPr sz="2400" lang="en">
                <a:solidFill>
                  <a:srgbClr val="9900FF"/>
                </a:solidFill>
                <a:latin typeface="Comic Sans MS"/>
                <a:ea typeface="Comic Sans MS"/>
                <a:cs typeface="Comic Sans MS"/>
                <a:sym typeface="Comic Sans MS"/>
              </a:rPr>
              <a:t>Confer - Slides 13-15</a:t>
            </a:r>
          </a:p>
          <a:p>
            <a:pPr rtl="0" lvl="0" indent="-381000" marL="457200">
              <a:buClr>
                <a:schemeClr val="dk1"/>
              </a:buClr>
              <a:buSzPct val="166666"/>
              <a:buFont typeface="Arial"/>
              <a:buChar char="•"/>
            </a:pPr>
            <a:r>
              <a:rPr sz="2400" lang="en">
                <a:solidFill>
                  <a:srgbClr val="0000FF"/>
                </a:solidFill>
                <a:latin typeface="Comic Sans MS"/>
                <a:ea typeface="Comic Sans MS"/>
                <a:cs typeface="Comic Sans MS"/>
                <a:sym typeface="Comic Sans MS"/>
              </a:rPr>
              <a:t>SimpleMind-Slides 16-17</a:t>
            </a:r>
          </a:p>
          <a:p>
            <a:pPr rtl="0" lvl="0" indent="-381000" marL="457200">
              <a:buClr>
                <a:schemeClr val="dk1"/>
              </a:buClr>
              <a:buSzPct val="166666"/>
              <a:buFont typeface="Arial"/>
              <a:buChar char="•"/>
            </a:pPr>
            <a:r>
              <a:rPr sz="2400" lang="en">
                <a:solidFill>
                  <a:srgbClr val="00FFFF"/>
                </a:solidFill>
                <a:latin typeface="Comic Sans MS"/>
                <a:ea typeface="Comic Sans MS"/>
                <a:cs typeface="Comic Sans MS"/>
                <a:sym typeface="Comic Sans MS"/>
              </a:rPr>
              <a:t>Diigo 18-19</a:t>
            </a:r>
          </a:p>
          <a:p>
            <a:pPr rtl="0" lvl="0" indent="-381000" marL="457200">
              <a:buClr>
                <a:schemeClr val="dk1"/>
              </a:buClr>
              <a:buSzPct val="166666"/>
              <a:buFont typeface="Arial"/>
              <a:buChar char="•"/>
            </a:pPr>
            <a:r>
              <a:rPr sz="2400" lang="en">
                <a:solidFill>
                  <a:srgbClr val="FF0000"/>
                </a:solidFill>
                <a:latin typeface="Comic Sans MS"/>
                <a:ea typeface="Comic Sans MS"/>
                <a:cs typeface="Comic Sans MS"/>
                <a:sym typeface="Comic Sans MS"/>
              </a:rPr>
              <a:t>Oceanhouse Media Book Collection- Slide 20</a:t>
            </a:r>
          </a:p>
          <a:p>
            <a:pPr rtl="0" lvl="0" indent="-381000" marL="457200">
              <a:buClr>
                <a:schemeClr val="dk1"/>
              </a:buClr>
              <a:buSzPct val="166666"/>
              <a:buFont typeface="Arial"/>
              <a:buChar char="•"/>
            </a:pPr>
            <a:r>
              <a:rPr sz="2400" lang="en">
                <a:solidFill>
                  <a:srgbClr val="6FA8DC"/>
                </a:solidFill>
                <a:latin typeface="Comic Sans MS"/>
                <a:ea typeface="Comic Sans MS"/>
                <a:cs typeface="Comic Sans MS"/>
                <a:sym typeface="Comic Sans MS"/>
              </a:rPr>
              <a:t>Twitter Hashtag - Slide 21</a:t>
            </a:r>
          </a:p>
          <a:p>
            <a:pPr lvl="0" indent="-381000" marL="457200">
              <a:buClr>
                <a:schemeClr val="dk1"/>
              </a:buClr>
              <a:buSzPct val="166666"/>
              <a:buFont typeface="Arial"/>
              <a:buChar char="•"/>
            </a:pPr>
            <a:r>
              <a:rPr sz="2400" lang="en">
                <a:solidFill>
                  <a:srgbClr val="6FA8DC"/>
                </a:solidFill>
                <a:latin typeface="Comic Sans MS"/>
                <a:ea typeface="Comic Sans MS"/>
                <a:cs typeface="Comic Sans MS"/>
                <a:sym typeface="Comic Sans MS"/>
              </a:rPr>
              <a:t>Resources - Slide 22</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b="0" sz="4800" lang="en">
                <a:solidFill>
                  <a:srgbClr val="000000"/>
                </a:solidFill>
              </a:rPr>
              <a:t>Oceanhouse Media Book Collection</a:t>
            </a:r>
            <a:r>
              <a:rPr sz="4800" lang="en"/>
              <a:t> </a:t>
            </a:r>
          </a:p>
        </p:txBody>
      </p:sp>
      <p:sp>
        <p:nvSpPr>
          <p:cNvPr id="190" name="Shape 190"/>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buNone/>
            </a:pPr>
            <a:r>
              <a:rPr lang="en"/>
              <a:t>-Popular Children's Titles</a:t>
            </a:r>
          </a:p>
          <a:p>
            <a:pPr rtl="0" lvl="0">
              <a:buNone/>
            </a:pPr>
            <a:r>
              <a:rPr lang="en"/>
              <a:t>-</a:t>
            </a:r>
            <a:r>
              <a:rPr lang="en">
                <a:solidFill>
                  <a:srgbClr val="000000"/>
                </a:solidFill>
              </a:rPr>
              <a:t>Multiple Reading Options</a:t>
            </a:r>
          </a:p>
          <a:p>
            <a:pPr rtl="0" lvl="0">
              <a:buNone/>
            </a:pPr>
            <a:r>
              <a:rPr lang="en">
                <a:solidFill>
                  <a:srgbClr val="000000"/>
                </a:solidFill>
              </a:rPr>
              <a:t>-Professional Narration and Music</a:t>
            </a:r>
          </a:p>
          <a:p>
            <a:pPr rtl="0" lvl="0">
              <a:buNone/>
            </a:pPr>
            <a:r>
              <a:rPr lang="en">
                <a:solidFill>
                  <a:srgbClr val="000000"/>
                </a:solidFill>
              </a:rPr>
              <a:t>-Auditory assisted beginning readers with scaffolded assistance.</a:t>
            </a:r>
          </a:p>
        </p:txBody>
      </p:sp>
      <p:sp>
        <p:nvSpPr>
          <p:cNvPr id="191" name="Shape 191"/>
          <p:cNvSpPr txBox="1"/>
          <p:nvPr>
            <p:ph idx="2" type="body"/>
          </p:nvPr>
        </p:nvSpPr>
        <p:spPr>
          <a:xfrm>
            <a:off y="1600200" x="4692273"/>
            <a:ext cy="4967700" cx="3994500"/>
          </a:xfrm>
          <a:prstGeom prst="rect">
            <a:avLst/>
          </a:prstGeom>
        </p:spPr>
        <p:txBody>
          <a:bodyPr bIns="91425" rIns="91425" lIns="91425" tIns="91425" anchor="t" anchorCtr="0">
            <a:noAutofit/>
          </a:bodyPr>
          <a:lstStyle/>
          <a:p/>
        </p:txBody>
      </p:sp>
      <p:sp>
        <p:nvSpPr>
          <p:cNvPr id="192" name="Shape 192"/>
          <p:cNvSpPr/>
          <p:nvPr/>
        </p:nvSpPr>
        <p:spPr>
          <a:xfrm>
            <a:off y="299448" x="7598049"/>
            <a:ext cy="1093378" cx="1055373"/>
          </a:xfrm>
          <a:prstGeom prst="rect">
            <a:avLst/>
          </a:prstGeom>
          <a:blipFill>
            <a:blip r:embed="rId3"/>
            <a:stretch>
              <a:fillRect/>
            </a:stretch>
          </a:blipFill>
          <a:ln>
            <a:noFill/>
          </a:ln>
        </p:spPr>
      </p:sp>
      <p:sp>
        <p:nvSpPr>
          <p:cNvPr id="193" name="Shape 193"/>
          <p:cNvSpPr/>
          <p:nvPr/>
        </p:nvSpPr>
        <p:spPr>
          <a:xfrm>
            <a:off y="1620107" x="4739226"/>
            <a:ext cy="4834115" cx="3919550"/>
          </a:xfrm>
          <a:prstGeom prst="rect">
            <a:avLst/>
          </a:prstGeom>
          <a:blipFill>
            <a:blip r:embed="rId4"/>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p:nvPr/>
        </p:nvSpPr>
        <p:spPr>
          <a:xfrm>
            <a:off y="2341641" x="1920925"/>
            <a:ext cy="3740741" cx="5998643"/>
          </a:xfrm>
          <a:prstGeom prst="irregularSeal2">
            <a:avLst/>
          </a:prstGeom>
          <a:solidFill>
            <a:srgbClr val="00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99" name="Shape 199"/>
          <p:cNvSpPr txBox="1"/>
          <p:nvPr>
            <p:ph type="title"/>
          </p:nvPr>
        </p:nvSpPr>
        <p:spPr>
          <a:xfrm>
            <a:off y="457200" x="457200"/>
            <a:ext cy="1143000" cx="8229600"/>
          </a:xfrm>
          <a:prstGeom prst="rect">
            <a:avLst/>
          </a:prstGeom>
          <a:solidFill>
            <a:srgbClr val="FF9900"/>
          </a:solidFill>
        </p:spPr>
        <p:txBody>
          <a:bodyPr bIns="91425" rIns="91425" lIns="91425" tIns="91425" anchor="b" anchorCtr="0">
            <a:noAutofit/>
          </a:bodyPr>
          <a:lstStyle/>
          <a:p>
            <a:pPr algn="ctr">
              <a:buNone/>
            </a:pPr>
            <a:r>
              <a:rPr sz="6000" lang="en"/>
              <a:t>Twitter Hashtag</a:t>
            </a:r>
          </a:p>
        </p:txBody>
      </p:sp>
      <p:sp>
        <p:nvSpPr>
          <p:cNvPr id="200" name="Shape 200"/>
          <p:cNvSpPr txBox="1"/>
          <p:nvPr>
            <p:ph idx="1" type="body"/>
          </p:nvPr>
        </p:nvSpPr>
        <p:spPr>
          <a:xfrm>
            <a:off y="2156266" x="2338847"/>
            <a:ext cy="1429199" cx="4926900"/>
          </a:xfrm>
          <a:prstGeom prst="rect">
            <a:avLst/>
          </a:prstGeom>
        </p:spPr>
        <p:txBody>
          <a:bodyPr bIns="91425" rIns="91425" lIns="91425" tIns="91425" anchor="t" anchorCtr="0">
            <a:noAutofit/>
          </a:bodyPr>
          <a:lstStyle/>
          <a:p>
            <a:pPr rtl="0" lvl="0">
              <a:buNone/>
            </a:pPr>
            <a:r>
              <a:rPr lang="en">
                <a:solidFill>
                  <a:srgbClr val="0000FF"/>
                </a:solidFill>
              </a:rPr>
              <a:t>
</a:t>
            </a:r>
          </a:p>
          <a:p>
            <a:r>
              <a:t/>
            </a:r>
          </a:p>
          <a:p>
            <a:pPr algn="ctr">
              <a:buNone/>
            </a:pPr>
            <a:r>
              <a:rPr u="sng" sz="4800" lang="en">
                <a:solidFill>
                  <a:schemeClr val="hlink"/>
                </a:solidFill>
                <a:hlinkClick r:id="rId3"/>
              </a:rPr>
              <a:t>#appsthatwork</a:t>
            </a:r>
          </a:p>
        </p:txBody>
      </p:sp>
      <p:sp>
        <p:nvSpPr>
          <p:cNvPr id="201" name="Shape 201"/>
          <p:cNvSpPr/>
          <p:nvPr/>
        </p:nvSpPr>
        <p:spPr>
          <a:xfrm>
            <a:off y="5274837" x="6723950"/>
            <a:ext cy="1121937" cx="1804794"/>
          </a:xfrm>
          <a:prstGeom prst="rect">
            <a:avLst/>
          </a:prstGeom>
          <a:blipFill>
            <a:blip r:embed="rId4"/>
            <a:stretch>
              <a:fillRect/>
            </a:stretch>
          </a:blipFill>
        </p:spPr>
      </p:sp>
      <p:sp>
        <p:nvSpPr>
          <p:cNvPr id="202" name="Shape 202"/>
          <p:cNvSpPr/>
          <p:nvPr/>
        </p:nvSpPr>
        <p:spPr>
          <a:xfrm>
            <a:off y="1788852" x="541418"/>
            <a:ext cy="1330548" cx="1797428"/>
          </a:xfrm>
          <a:prstGeom prst="rect">
            <a:avLst/>
          </a:prstGeom>
          <a:blipFill>
            <a:blip r:embed="rId5"/>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sz="4800" lang="en">
                <a:solidFill>
                  <a:srgbClr val="FF0000"/>
                </a:solidFill>
              </a:rPr>
              <a:t>Resources</a:t>
            </a:r>
          </a:p>
        </p:txBody>
      </p:sp>
      <p:sp>
        <p:nvSpPr>
          <p:cNvPr id="208" name="Shape 208"/>
          <p:cNvSpPr txBox="1"/>
          <p:nvPr>
            <p:ph idx="1" type="body"/>
          </p:nvPr>
        </p:nvSpPr>
        <p:spPr>
          <a:xfrm>
            <a:off y="1508089" x="457200"/>
            <a:ext cy="5154299" cx="8229600"/>
          </a:xfrm>
          <a:prstGeom prst="rect">
            <a:avLst/>
          </a:prstGeom>
        </p:spPr>
        <p:txBody>
          <a:bodyPr bIns="91425" rIns="91425" lIns="91425" tIns="91425" anchor="t" anchorCtr="0">
            <a:noAutofit/>
          </a:bodyPr>
          <a:lstStyle/>
          <a:p>
            <a:pPr rtl="0" lvl="0">
              <a:buNone/>
            </a:pPr>
            <a:r>
              <a:rPr lang="en"/>
              <a:t>All resources used in this presentation can be accessed through our </a:t>
            </a:r>
            <a:r>
              <a:rPr u="sng" lang="en">
                <a:solidFill>
                  <a:schemeClr val="hlink"/>
                </a:solidFill>
                <a:hlinkClick r:id="rId3"/>
              </a:rPr>
              <a:t>Diigo page</a:t>
            </a:r>
          </a:p>
          <a:p>
            <a:r>
              <a:t/>
            </a:r>
          </a:p>
        </p:txBody>
      </p:sp>
      <p:sp>
        <p:nvSpPr>
          <p:cNvPr id="209" name="Shape 209"/>
          <p:cNvSpPr/>
          <p:nvPr/>
        </p:nvSpPr>
        <p:spPr>
          <a:xfrm rot="-1100278">
            <a:off y="2783584" x="5686324"/>
            <a:ext cy="3555991" cx="2626845"/>
          </a:xfrm>
          <a:prstGeom prst="rect">
            <a:avLst/>
          </a:prstGeom>
          <a:blipFill>
            <a:blip r:embed="rId4"/>
            <a:stretch>
              <a:fillRect/>
            </a:stretch>
          </a:blipFill>
        </p:spPr>
      </p:sp>
      <p:sp>
        <p:nvSpPr>
          <p:cNvPr id="210" name="Shape 210"/>
          <p:cNvSpPr/>
          <p:nvPr/>
        </p:nvSpPr>
        <p:spPr>
          <a:xfrm>
            <a:off y="3729288" x="694850"/>
            <a:ext cy="1664582" cx="3538934"/>
          </a:xfrm>
          <a:prstGeom prst="rect">
            <a:avLst/>
          </a:prstGeom>
          <a:blipFill>
            <a:blip r:embed="rId5"/>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y="0" x="0"/>
          <a:ext cy="0" cx="0"/>
          <a:chOff y="0" x="0"/>
          <a:chExt cy="0" cx="0"/>
        </a:xfrm>
      </p:grpSpPr>
      <p:sp>
        <p:nvSpPr>
          <p:cNvPr id="37" name="Shape 37"/>
          <p:cNvSpPr/>
          <p:nvPr/>
        </p:nvSpPr>
        <p:spPr>
          <a:xfrm>
            <a:off y="1548150" x="235900"/>
            <a:ext cy="5071800" cx="8559900"/>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38" name="Shape 3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sz="4800" lang="en"/>
              <a:t>SIG Group Members</a:t>
            </a:r>
          </a:p>
        </p:txBody>
      </p:sp>
      <p:sp>
        <p:nvSpPr>
          <p:cNvPr id="39" name="Shape 39"/>
          <p:cNvSpPr txBox="1"/>
          <p:nvPr>
            <p:ph idx="1" type="body"/>
          </p:nvPr>
        </p:nvSpPr>
        <p:spPr>
          <a:xfrm>
            <a:off y="1842523" x="457200"/>
            <a:ext cy="4725299" cx="8229600"/>
          </a:xfrm>
          <a:prstGeom prst="rect">
            <a:avLst/>
          </a:prstGeom>
        </p:spPr>
        <p:txBody>
          <a:bodyPr bIns="91425" rIns="91425" lIns="91425" tIns="91425" anchor="t" anchorCtr="0">
            <a:noAutofit/>
          </a:bodyPr>
          <a:lstStyle/>
          <a:p>
            <a:pPr rtl="0" lvl="0">
              <a:buNone/>
            </a:pPr>
            <a:r>
              <a:rPr lang="en"/>
              <a:t>Marc Schulz - Show Me</a:t>
            </a:r>
          </a:p>
          <a:p>
            <a:pPr rtl="0" lvl="0">
              <a:buNone/>
            </a:pPr>
            <a:r>
              <a:rPr lang="en"/>
              <a:t>Molly Turner - Evernote</a:t>
            </a:r>
          </a:p>
          <a:p>
            <a:pPr rtl="0" lvl="0">
              <a:buNone/>
            </a:pPr>
            <a:r>
              <a:rPr lang="en"/>
              <a:t>Julie Klein- SimpleMind </a:t>
            </a:r>
          </a:p>
          <a:p>
            <a:pPr rtl="0" lvl="0">
              <a:buNone/>
            </a:pPr>
            <a:r>
              <a:rPr lang="en"/>
              <a:t>Samuel Lopez-Romero - BrainPOP</a:t>
            </a:r>
          </a:p>
          <a:p>
            <a:pPr rtl="0" lvl="0">
              <a:buNone/>
            </a:pPr>
            <a:r>
              <a:rPr lang="en"/>
              <a:t>Robert Fickbohm - Oceanhouse </a:t>
            </a:r>
          </a:p>
          <a:p>
            <a:pPr rtl="0" lvl="0">
              <a:buNone/>
            </a:pPr>
            <a:r>
              <a:rPr lang="en"/>
              <a:t>Chris Daugherty- Diigo</a:t>
            </a:r>
          </a:p>
          <a:p>
            <a:pPr rtl="0" lvl="0">
              <a:buNone/>
            </a:pPr>
            <a:r>
              <a:rPr lang="en"/>
              <a:t>Lindsay Silver - Confer</a:t>
            </a:r>
          </a:p>
          <a:p>
            <a:pPr rtl="0" lvl="0">
              <a:buNone/>
            </a:pPr>
            <a:r>
              <a:rPr lang="en"/>
              <a:t>Ariel Myers - Flashcardlet</a:t>
            </a:r>
          </a:p>
          <a:p>
            <a:r>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txBox="1"/>
          <p:nvPr>
            <p:ph type="title"/>
          </p:nvPr>
        </p:nvSpPr>
        <p:spPr>
          <a:xfrm>
            <a:off y="226187" x="457200"/>
            <a:ext cy="900599" cx="8229600"/>
          </a:xfrm>
          <a:prstGeom prst="rect">
            <a:avLst/>
          </a:prstGeom>
        </p:spPr>
        <p:txBody>
          <a:bodyPr bIns="91425" rIns="91425" lIns="91425" tIns="91425" anchor="b" anchorCtr="0">
            <a:noAutofit/>
          </a:bodyPr>
          <a:lstStyle/>
          <a:p>
            <a:pPr>
              <a:buNone/>
            </a:pPr>
            <a:r>
              <a:rPr lang="en">
                <a:solidFill>
                  <a:srgbClr val="0000FF"/>
                </a:solidFill>
              </a:rPr>
              <a:t>Outline and Pedagogical Reasoning</a:t>
            </a:r>
          </a:p>
        </p:txBody>
      </p:sp>
      <p:sp>
        <p:nvSpPr>
          <p:cNvPr id="45" name="Shape 45"/>
          <p:cNvSpPr txBox="1"/>
          <p:nvPr>
            <p:ph idx="1" type="body"/>
          </p:nvPr>
        </p:nvSpPr>
        <p:spPr>
          <a:xfrm>
            <a:off y="1139764" x="287568"/>
            <a:ext cy="5427899" cx="8399100"/>
          </a:xfrm>
          <a:prstGeom prst="rect">
            <a:avLst/>
          </a:prstGeom>
        </p:spPr>
        <p:txBody>
          <a:bodyPr bIns="91425" rIns="91425" lIns="91425" tIns="91425" anchor="t" anchorCtr="0">
            <a:noAutofit/>
          </a:bodyPr>
          <a:lstStyle/>
          <a:p>
            <a:pPr rtl="0" lvl="0" indent="-381000" marL="457200">
              <a:lnSpc>
                <a:spcPct val="115000"/>
              </a:lnSpc>
              <a:spcBef>
                <a:spcPts val="2400"/>
              </a:spcBef>
              <a:spcAft>
                <a:spcPts val="600"/>
              </a:spcAft>
              <a:buClr>
                <a:schemeClr val="dk1"/>
              </a:buClr>
              <a:buSzPct val="166666"/>
              <a:buFont typeface="Arial"/>
              <a:buChar char="•"/>
            </a:pPr>
            <a:r>
              <a:rPr b="1" sz="2400" lang="en">
                <a:solidFill>
                  <a:srgbClr val="000000"/>
                </a:solidFill>
              </a:rPr>
              <a:t>Technology Chosen: </a:t>
            </a:r>
            <a:r>
              <a:rPr sz="2400" lang="en">
                <a:solidFill>
                  <a:srgbClr val="000000"/>
                </a:solidFill>
              </a:rPr>
              <a:t>Any Smartphone, Apple Device, or PC with internet access</a:t>
            </a:r>
          </a:p>
          <a:p>
            <a:pPr rtl="0" lvl="0" indent="-381000" marL="457200">
              <a:lnSpc>
                <a:spcPct val="115000"/>
              </a:lnSpc>
              <a:spcBef>
                <a:spcPts val="2400"/>
              </a:spcBef>
              <a:spcAft>
                <a:spcPts val="600"/>
              </a:spcAft>
              <a:buClr>
                <a:schemeClr val="dk1"/>
              </a:buClr>
              <a:buSzPct val="166666"/>
              <a:buFont typeface="Arial"/>
              <a:buChar char="•"/>
            </a:pPr>
            <a:r>
              <a:rPr b="1" sz="2400" lang="en">
                <a:solidFill>
                  <a:srgbClr val="000000"/>
                </a:solidFill>
              </a:rPr>
              <a:t>Pedagogical Reasoning: </a:t>
            </a:r>
            <a:r>
              <a:rPr sz="2400" lang="en">
                <a:solidFill>
                  <a:srgbClr val="000000"/>
                </a:solidFill>
              </a:rPr>
              <a:t>Although teachers present lesson materials in various engaging ways,  learning will not occur unless students truly understand the information being delivered.  The ability to comprehend subject specific text is essential to this understanding.  Through the use of various apps, students will be able to function as active participants in their learning.  Information can also be shared electronically from teacher to student and among students.</a:t>
            </a:r>
          </a:p>
          <a:p>
            <a:r>
              <a:t/>
            </a:r>
          </a:p>
        </p:txBody>
      </p:sp>
      <p:sp>
        <p:nvSpPr>
          <p:cNvPr id="46" name="Shape 46"/>
          <p:cNvSpPr/>
          <p:nvPr/>
        </p:nvSpPr>
        <p:spPr>
          <a:xfrm>
            <a:off y="5629100" x="7370325"/>
            <a:ext cy="1111049" cx="1534417"/>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p:nvPr/>
        </p:nvSpPr>
        <p:spPr>
          <a:xfrm>
            <a:off y="73502" x="687297"/>
            <a:ext cy="1405528" cx="7698834"/>
          </a:xfrm>
          <a:prstGeom prst="flowChartPunchedTape">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52" name="Shape 52"/>
          <p:cNvSpPr txBox="1"/>
          <p:nvPr>
            <p:ph type="title"/>
          </p:nvPr>
        </p:nvSpPr>
        <p:spPr>
          <a:xfrm>
            <a:off y="96950" x="994511"/>
            <a:ext cy="1143000" cx="7122299"/>
          </a:xfrm>
          <a:prstGeom prst="rect">
            <a:avLst/>
          </a:prstGeom>
        </p:spPr>
        <p:txBody>
          <a:bodyPr bIns="91425" rIns="91425" lIns="91425" tIns="91425" anchor="b" anchorCtr="0">
            <a:noAutofit/>
          </a:bodyPr>
          <a:lstStyle/>
          <a:p>
            <a:pPr algn="ctr">
              <a:buNone/>
            </a:pPr>
            <a:r>
              <a:rPr b="0" sz="4800" lang="en">
                <a:solidFill>
                  <a:srgbClr val="9900FF"/>
                </a:solidFill>
              </a:rPr>
              <a:t>How's it All Connected?</a:t>
            </a:r>
          </a:p>
        </p:txBody>
      </p:sp>
      <p:sp>
        <p:nvSpPr>
          <p:cNvPr id="53" name="Shape 53"/>
          <p:cNvSpPr txBox="1"/>
          <p:nvPr>
            <p:ph idx="1" type="body"/>
          </p:nvPr>
        </p:nvSpPr>
        <p:spPr>
          <a:xfrm>
            <a:off y="1406332" x="287568"/>
            <a:ext cy="5161499" cx="8665800"/>
          </a:xfrm>
          <a:prstGeom prst="rect">
            <a:avLst/>
          </a:prstGeom>
        </p:spPr>
        <p:txBody>
          <a:bodyPr bIns="91425" rIns="91425" lIns="91425" tIns="91425" anchor="t" anchorCtr="0">
            <a:noAutofit/>
          </a:bodyPr>
          <a:lstStyle/>
          <a:p>
            <a:pPr rtl="0" lvl="0">
              <a:buNone/>
            </a:pPr>
            <a:r>
              <a:rPr u="sng" b="1" sz="1800" lang="en">
                <a:solidFill>
                  <a:srgbClr val="269D2A"/>
                </a:solidFill>
              </a:rPr>
              <a:t>Focus:</a:t>
            </a:r>
            <a:r>
              <a:rPr b="1" sz="1800" lang="en">
                <a:solidFill>
                  <a:srgbClr val="269D2A"/>
                </a:solidFill>
              </a:rPr>
              <a:t> </a:t>
            </a:r>
            <a:r>
              <a:rPr sz="1800" lang="en">
                <a:solidFill>
                  <a:srgbClr val="269D2A"/>
                </a:solidFill>
              </a:rPr>
              <a:t>To introduce web applications that increase reading comprehension of content related materials.  These applications can be adapted for use by teachers and students at the elementary and secondary level across all subject areas. </a:t>
            </a:r>
          </a:p>
          <a:p>
            <a:r>
              <a:t/>
            </a:r>
          </a:p>
          <a:p>
            <a:pPr rtl="0" lvl="0">
              <a:buNone/>
            </a:pPr>
            <a:r>
              <a:rPr u="sng" b="1" sz="1800" lang="en">
                <a:solidFill>
                  <a:schemeClr val="accent1"/>
                </a:solidFill>
              </a:rPr>
              <a:t>Teacher: </a:t>
            </a:r>
            <a:r>
              <a:rPr sz="1800" lang="en">
                <a:solidFill>
                  <a:schemeClr val="accent1"/>
                </a:solidFill>
              </a:rPr>
              <a:t>To incorporate web based applications into the daily curriculum that boosts comprehension of subject specific information .</a:t>
            </a:r>
          </a:p>
          <a:p>
            <a:r>
              <a:t/>
            </a:r>
          </a:p>
          <a:p>
            <a:pPr rtl="0" lvl="0">
              <a:buNone/>
            </a:pPr>
            <a:r>
              <a:rPr u="sng" b="1" sz="1800" lang="en">
                <a:solidFill>
                  <a:srgbClr val="FF0000"/>
                </a:solidFill>
              </a:rPr>
              <a:t>Student: </a:t>
            </a:r>
            <a:r>
              <a:rPr sz="1800" lang="en">
                <a:solidFill>
                  <a:srgbClr val="FF0000"/>
                </a:solidFill>
              </a:rPr>
              <a:t>To increase engagement and comprehension through the utilization of novel technologies with the goal of boosting comprehension. These technologies will likely encourage interaction with the material outside of class time.</a:t>
            </a:r>
          </a:p>
          <a:p>
            <a:r>
              <a:t/>
            </a:r>
          </a:p>
          <a:p>
            <a:pPr rtl="0" lvl="0">
              <a:buNone/>
            </a:pPr>
            <a:r>
              <a:rPr u="sng" b="1" sz="1800" lang="en">
                <a:solidFill>
                  <a:srgbClr val="000000"/>
                </a:solidFill>
              </a:rPr>
              <a:t>Subject Matter:</a:t>
            </a:r>
            <a:r>
              <a:rPr b="1" sz="1800" lang="en">
                <a:solidFill>
                  <a:srgbClr val="000000"/>
                </a:solidFill>
              </a:rPr>
              <a:t> </a:t>
            </a:r>
            <a:r>
              <a:rPr sz="1800" lang="en">
                <a:solidFill>
                  <a:srgbClr val="000000"/>
                </a:solidFill>
              </a:rPr>
              <a:t>Apps can be applied to any subject matter or grade level with the general goal of increasing comprehension of subject specific material.</a:t>
            </a:r>
          </a:p>
          <a:p>
            <a:r>
              <a:t/>
            </a:r>
          </a:p>
          <a:p>
            <a:pPr>
              <a:buNone/>
            </a:pPr>
            <a:r>
              <a:rPr u="sng" b="1" sz="1800" lang="en">
                <a:solidFill>
                  <a:srgbClr val="E26E0C"/>
                </a:solidFill>
              </a:rPr>
              <a:t>Context:</a:t>
            </a:r>
            <a:r>
              <a:rPr sz="1800" lang="en">
                <a:solidFill>
                  <a:srgbClr val="E26E0C"/>
                </a:solidFill>
              </a:rPr>
              <a:t> The students will be be using the applications to increase their comprehension of the subject matter.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p:nvPr/>
        </p:nvSpPr>
        <p:spPr>
          <a:xfrm>
            <a:off y="2357925" x="4364175"/>
            <a:ext cy="3876599" cx="40343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59" name="Shape 59"/>
          <p:cNvSpPr/>
          <p:nvPr/>
        </p:nvSpPr>
        <p:spPr>
          <a:xfrm>
            <a:off y="2448100" x="394925"/>
            <a:ext cy="2332799" cx="31976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60" name="Shape 60"/>
          <p:cNvSpPr txBox="1"/>
          <p:nvPr>
            <p:ph type="title"/>
          </p:nvPr>
        </p:nvSpPr>
        <p:spPr>
          <a:xfrm>
            <a:off y="274637" x="457200"/>
            <a:ext cy="1143000" cx="3364199"/>
          </a:xfrm>
          <a:prstGeom prst="rect">
            <a:avLst/>
          </a:prstGeom>
        </p:spPr>
        <p:txBody>
          <a:bodyPr bIns="91425" rIns="91425" lIns="91425" tIns="91425" anchor="b" anchorCtr="0">
            <a:noAutofit/>
          </a:bodyPr>
          <a:lstStyle/>
          <a:p>
            <a:pPr>
              <a:buNone/>
            </a:pPr>
            <a:r>
              <a:rPr sz="6000" lang="en">
                <a:solidFill>
                  <a:srgbClr val="6AA84F"/>
                </a:solidFill>
              </a:rPr>
              <a:t>ShowMe</a:t>
            </a:r>
          </a:p>
        </p:txBody>
      </p:sp>
      <p:sp>
        <p:nvSpPr>
          <p:cNvPr id="61" name="Shape 61"/>
          <p:cNvSpPr txBox="1"/>
          <p:nvPr>
            <p:ph idx="1" type="body"/>
          </p:nvPr>
        </p:nvSpPr>
        <p:spPr>
          <a:xfrm>
            <a:off y="1600200" x="457200"/>
            <a:ext cy="822900" cx="8229600"/>
          </a:xfrm>
          <a:prstGeom prst="rect">
            <a:avLst/>
          </a:prstGeom>
        </p:spPr>
        <p:txBody>
          <a:bodyPr bIns="91425" rIns="91425" lIns="91425" tIns="91425" anchor="t" anchorCtr="0">
            <a:noAutofit/>
          </a:bodyPr>
          <a:lstStyle/>
          <a:p>
            <a:pPr rtl="0" lvl="0">
              <a:buNone/>
            </a:pPr>
            <a:r>
              <a:rPr lang="en">
                <a:solidFill>
                  <a:srgbClr val="0000FF"/>
                </a:solidFill>
              </a:rPr>
              <a:t>A digital whiteboard app designed for the IPad.</a:t>
            </a:r>
          </a:p>
          <a:p>
            <a:r>
              <a:t/>
            </a:r>
          </a:p>
        </p:txBody>
      </p:sp>
      <p:sp>
        <p:nvSpPr>
          <p:cNvPr id="62" name="Shape 62"/>
          <p:cNvSpPr txBox="1"/>
          <p:nvPr/>
        </p:nvSpPr>
        <p:spPr>
          <a:xfrm>
            <a:off y="2546200" x="675825"/>
            <a:ext cy="3550799" cx="3294000"/>
          </a:xfrm>
          <a:prstGeom prst="rect">
            <a:avLst/>
          </a:prstGeom>
          <a:noFill/>
        </p:spPr>
        <p:txBody>
          <a:bodyPr bIns="91425" rIns="91425" lIns="91425" tIns="91425" anchor="t" anchorCtr="0">
            <a:noAutofit/>
          </a:bodyPr>
          <a:lstStyle/>
          <a:p/>
        </p:txBody>
      </p:sp>
      <p:sp>
        <p:nvSpPr>
          <p:cNvPr id="63" name="Shape 63"/>
          <p:cNvSpPr txBox="1"/>
          <p:nvPr/>
        </p:nvSpPr>
        <p:spPr>
          <a:xfrm>
            <a:off y="2546200" x="675825"/>
            <a:ext cy="3550799" cx="3294000"/>
          </a:xfrm>
          <a:prstGeom prst="rect">
            <a:avLst/>
          </a:prstGeom>
          <a:noFill/>
        </p:spPr>
        <p:txBody>
          <a:bodyPr bIns="91425" rIns="91425" lIns="91425" tIns="91425" anchor="t" anchorCtr="0">
            <a:noAutofit/>
          </a:bodyPr>
          <a:lstStyle/>
          <a:p/>
        </p:txBody>
      </p:sp>
      <p:sp>
        <p:nvSpPr>
          <p:cNvPr id="64" name="Shape 64"/>
          <p:cNvSpPr txBox="1"/>
          <p:nvPr/>
        </p:nvSpPr>
        <p:spPr>
          <a:xfrm>
            <a:off y="2369130" x="314010"/>
            <a:ext cy="2509800" cx="3295800"/>
          </a:xfrm>
          <a:prstGeom prst="rect">
            <a:avLst/>
          </a:prstGeom>
          <a:noFill/>
        </p:spPr>
        <p:txBody>
          <a:bodyPr bIns="91425" rIns="91425" lIns="91425" tIns="91425" anchor="t" anchorCtr="0">
            <a:noAutofit/>
          </a:bodyPr>
          <a:lstStyle/>
          <a:p>
            <a:pPr rtl="0" lvl="0">
              <a:buNone/>
            </a:pPr>
            <a:r>
              <a:rPr sz="2400" lang="en"/>
              <a:t>Teachers Can Use It:</a:t>
            </a:r>
          </a:p>
          <a:p>
            <a:pPr rtl="0" lvl="0">
              <a:buNone/>
            </a:pPr>
            <a:r>
              <a:rPr sz="1800" lang="en"/>
              <a:t>1. Create a "focus" and use it as a Flip Lesson.</a:t>
            </a:r>
          </a:p>
          <a:p>
            <a:pPr rtl="0" lvl="0">
              <a:buNone/>
            </a:pPr>
            <a:r>
              <a:rPr sz="1800" lang="en"/>
              <a:t>2. To post a lesson on the web (view 24/7).</a:t>
            </a:r>
          </a:p>
          <a:p>
            <a:pPr rtl="0" lvl="0">
              <a:buClr>
                <a:srgbClr val="000000"/>
              </a:buClr>
              <a:buSzPct val="61111"/>
              <a:buFont typeface="Arial"/>
              <a:buNone/>
            </a:pPr>
            <a:r>
              <a:rPr sz="1800" lang="en"/>
              <a:t>3. WIth the recording device (screen &amp; audio) can show sequence or order</a:t>
            </a:r>
          </a:p>
        </p:txBody>
      </p:sp>
      <p:sp>
        <p:nvSpPr>
          <p:cNvPr id="65" name="Shape 65"/>
          <p:cNvSpPr txBox="1"/>
          <p:nvPr/>
        </p:nvSpPr>
        <p:spPr>
          <a:xfrm>
            <a:off y="2378273" x="4393650"/>
            <a:ext cy="4361999" cx="3662100"/>
          </a:xfrm>
          <a:prstGeom prst="rect">
            <a:avLst/>
          </a:prstGeom>
          <a:noFill/>
        </p:spPr>
        <p:txBody>
          <a:bodyPr bIns="91425" rIns="91425" lIns="91425" tIns="91425" anchor="t" anchorCtr="0">
            <a:noAutofit/>
          </a:bodyPr>
          <a:lstStyle/>
          <a:p>
            <a:pPr rtl="0" lvl="0">
              <a:buNone/>
            </a:pPr>
            <a:r>
              <a:rPr sz="2400" lang="en"/>
              <a:t>Students Can use It:</a:t>
            </a:r>
          </a:p>
          <a:p>
            <a:pPr rtl="0" lvl="0">
              <a:buNone/>
            </a:pPr>
            <a:r>
              <a:rPr sz="1800" lang="en"/>
              <a:t>1. To review lessons at anytime.</a:t>
            </a:r>
          </a:p>
          <a:p>
            <a:pPr rtl="0" lvl="0">
              <a:buNone/>
            </a:pPr>
            <a:r>
              <a:rPr sz="1800" lang="en"/>
              <a:t>2. Practice &amp; record problems &amp; procedures.</a:t>
            </a:r>
          </a:p>
          <a:p>
            <a:pPr rtl="0" lvl="0">
              <a:buNone/>
            </a:pPr>
            <a:r>
              <a:rPr sz="1800" lang="en"/>
              <a:t>3.Record and show teachers thought process.and comprehension.</a:t>
            </a:r>
          </a:p>
          <a:p>
            <a:pPr rtl="0" lvl="0">
              <a:buNone/>
            </a:pPr>
            <a:r>
              <a:rPr sz="1800" lang="en"/>
              <a:t>4. Create and submit final products.</a:t>
            </a:r>
          </a:p>
          <a:p>
            <a:pPr rtl="0" lvl="0">
              <a:buNone/>
            </a:pPr>
            <a:r>
              <a:rPr sz="1800" lang="en"/>
              <a:t>5. Record audio to demonstrate deeper understanding.</a:t>
            </a:r>
          </a:p>
          <a:p>
            <a:pPr>
              <a:buNone/>
            </a:pPr>
            <a:r>
              <a:rPr sz="1800" lang="en"/>
              <a:t>6. Struggling writers may use it to record verbal answers.</a:t>
            </a:r>
          </a:p>
        </p:txBody>
      </p:sp>
      <p:sp>
        <p:nvSpPr>
          <p:cNvPr id="66" name="Shape 66"/>
          <p:cNvSpPr/>
          <p:nvPr/>
        </p:nvSpPr>
        <p:spPr>
          <a:xfrm>
            <a:off y="274637" x="3863476"/>
            <a:ext cy="1392272" cx="1868273"/>
          </a:xfrm>
          <a:prstGeom prst="rect">
            <a:avLst/>
          </a:prstGeom>
          <a:blipFill>
            <a:blip r:embed="rId3"/>
            <a:stretch>
              <a:fillRect/>
            </a:stretch>
          </a:blipFill>
          <a:ln>
            <a:noFill/>
          </a:ln>
        </p:spPr>
      </p:sp>
      <p:sp>
        <p:nvSpPr>
          <p:cNvPr id="67" name="Shape 67"/>
          <p:cNvSpPr/>
          <p:nvPr/>
        </p:nvSpPr>
        <p:spPr>
          <a:xfrm>
            <a:off y="4878930" x="516949"/>
            <a:ext cy="1370694" cx="2888121"/>
          </a:xfrm>
          <a:prstGeom prst="rect">
            <a:avLst/>
          </a:prstGeom>
          <a:blipFill>
            <a:blip r:embed="rId4"/>
            <a:stretch>
              <a:fillRect/>
            </a:stretch>
          </a:blipFill>
          <a:ln>
            <a:noFill/>
          </a:ln>
        </p:spPr>
      </p:sp>
      <p:sp>
        <p:nvSpPr>
          <p:cNvPr id="68" name="Shape 68"/>
          <p:cNvSpPr/>
          <p:nvPr/>
        </p:nvSpPr>
        <p:spPr>
          <a:xfrm>
            <a:off y="218513" x="6130191"/>
            <a:ext cy="1504521" cx="2014933"/>
          </a:xfrm>
          <a:prstGeom prst="rect">
            <a:avLst/>
          </a:prstGeom>
          <a:blipFill>
            <a:blip r:embed="rId5"/>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sp>
        <p:nvSpPr>
          <p:cNvPr id="73" name="Shape 73"/>
          <p:cNvSpPr/>
          <p:nvPr/>
        </p:nvSpPr>
        <p:spPr>
          <a:xfrm>
            <a:off y="2276275" x="598250"/>
            <a:ext cy="3312600" cx="75146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74" name="Shape 74"/>
          <p:cNvSpPr txBox="1"/>
          <p:nvPr>
            <p:ph type="title"/>
          </p:nvPr>
        </p:nvSpPr>
        <p:spPr>
          <a:xfrm>
            <a:off y="274637" x="457200"/>
            <a:ext cy="1143000" cx="3574799"/>
          </a:xfrm>
          <a:prstGeom prst="rect">
            <a:avLst/>
          </a:prstGeom>
        </p:spPr>
        <p:txBody>
          <a:bodyPr bIns="91425" rIns="91425" lIns="91425" tIns="91425" anchor="b" anchorCtr="0">
            <a:noAutofit/>
          </a:bodyPr>
          <a:lstStyle/>
          <a:p>
            <a:pPr>
              <a:buNone/>
            </a:pPr>
            <a:r>
              <a:rPr sz="6000" lang="en">
                <a:solidFill>
                  <a:srgbClr val="6AA84F"/>
                </a:solidFill>
              </a:rPr>
              <a:t>ShowMe</a:t>
            </a:r>
          </a:p>
        </p:txBody>
      </p:sp>
      <p:sp>
        <p:nvSpPr>
          <p:cNvPr id="75" name="Shape 75"/>
          <p:cNvSpPr txBox="1"/>
          <p:nvPr>
            <p:ph idx="1" type="body"/>
          </p:nvPr>
        </p:nvSpPr>
        <p:spPr>
          <a:xfrm>
            <a:off y="1600200" x="457200"/>
            <a:ext cy="4807199" cx="7500000"/>
          </a:xfrm>
          <a:prstGeom prst="rect">
            <a:avLst/>
          </a:prstGeom>
        </p:spPr>
        <p:txBody>
          <a:bodyPr bIns="91425" rIns="91425" lIns="91425" tIns="91425" anchor="t" anchorCtr="0">
            <a:noAutofit/>
          </a:bodyPr>
          <a:lstStyle/>
          <a:p>
            <a:pPr rtl="0" lvl="0">
              <a:buNone/>
            </a:pPr>
            <a:r>
              <a:rPr lang="en"/>
              <a:t>Reading Comprehension</a:t>
            </a:r>
          </a:p>
          <a:p>
            <a:pPr rtl="0" lvl="0" indent="-381000" marL="457200">
              <a:buClr>
                <a:schemeClr val="dk1"/>
              </a:buClr>
              <a:buSzPct val="222222"/>
              <a:buFont typeface="Arial"/>
              <a:buChar char="•"/>
            </a:pPr>
            <a:r>
              <a:rPr sz="1800" lang="en"/>
              <a:t>Before/After reading a passage, a student;</a:t>
            </a:r>
          </a:p>
          <a:p>
            <a:pPr rtl="0" lvl="1" indent="-381000" marL="914400">
              <a:buClr>
                <a:schemeClr val="dk1"/>
              </a:buClr>
              <a:buSzPct val="171428"/>
              <a:buFont typeface="Courier New"/>
              <a:buChar char="o"/>
            </a:pPr>
            <a:r>
              <a:rPr sz="1400" lang="en"/>
              <a:t>can record predictions/results</a:t>
            </a:r>
          </a:p>
          <a:p>
            <a:pPr rtl="0" lvl="1" indent="-381000" marL="914400">
              <a:buClr>
                <a:schemeClr val="dk1"/>
              </a:buClr>
              <a:buSzPct val="171428"/>
              <a:buFont typeface="Courier New"/>
              <a:buChar char="o"/>
            </a:pPr>
            <a:r>
              <a:rPr sz="1400" lang="en"/>
              <a:t>create a colorful KWL</a:t>
            </a:r>
          </a:p>
          <a:p>
            <a:pPr rtl="0" lvl="1" indent="-381000" marL="914400">
              <a:buClr>
                <a:schemeClr val="dk1"/>
              </a:buClr>
              <a:buSzPct val="171428"/>
              <a:buFont typeface="Courier New"/>
              <a:buChar char="o"/>
            </a:pPr>
            <a:r>
              <a:rPr sz="1400" lang="en"/>
              <a:t>or, draw/upload a picture</a:t>
            </a:r>
          </a:p>
          <a:p>
            <a:pPr rtl="0" lvl="1" indent="-381000" marL="914400">
              <a:buClr>
                <a:schemeClr val="dk1"/>
              </a:buClr>
              <a:buSzPct val="171428"/>
              <a:buFont typeface="Courier New"/>
              <a:buChar char="o"/>
            </a:pPr>
            <a:r>
              <a:rPr sz="1400" lang="en"/>
              <a:t>can demonstrate sequence of events by using the recording device.</a:t>
            </a:r>
          </a:p>
          <a:p>
            <a:pPr rtl="0" lvl="0" indent="-381000" marL="457200">
              <a:buClr>
                <a:schemeClr val="dk1"/>
              </a:buClr>
              <a:buSzPct val="222222"/>
              <a:buFont typeface="Arial"/>
              <a:buChar char="•"/>
            </a:pPr>
            <a:r>
              <a:rPr sz="1800" lang="en"/>
              <a:t>ShowMe also provides audio recording to accompany the drawing.</a:t>
            </a:r>
          </a:p>
          <a:p>
            <a:pPr rtl="0" lvl="0" indent="-381000" marL="457200">
              <a:buClr>
                <a:schemeClr val="dk1"/>
              </a:buClr>
              <a:buSzPct val="222222"/>
              <a:buFont typeface="Arial"/>
              <a:buChar char="•"/>
            </a:pPr>
            <a:r>
              <a:rPr sz="1800" lang="en"/>
              <a:t>The final product can be submitted/shared via the Internet with the Teacher. </a:t>
            </a:r>
          </a:p>
          <a:p>
            <a:pPr rtl="0" lvl="0" indent="-381000" marL="457200">
              <a:buClr>
                <a:schemeClr val="dk1"/>
              </a:buClr>
              <a:buSzPct val="222222"/>
              <a:buFont typeface="Arial"/>
              <a:buChar char="•"/>
            </a:pPr>
            <a:r>
              <a:rPr sz="1800" lang="en"/>
              <a:t>Watch this </a:t>
            </a:r>
            <a:r>
              <a:rPr u="sng" sz="1800" lang="en">
                <a:solidFill>
                  <a:schemeClr val="hlink"/>
                </a:solidFill>
                <a:hlinkClick r:id="rId3"/>
              </a:rPr>
              <a:t>example of a student</a:t>
            </a:r>
            <a:r>
              <a:rPr sz="1800" lang="en"/>
              <a:t> demonstrating their knowledge of Mitosis</a:t>
            </a:r>
          </a:p>
          <a:p>
            <a:pPr rtl="0" lvl="0">
              <a:buNone/>
            </a:pPr>
            <a:r>
              <a:rPr sz="1200" lang="en"/>
              <a:t>For more ideas visit:</a:t>
            </a:r>
          </a:p>
          <a:p>
            <a:pPr rtl="0" lvl="0">
              <a:buNone/>
            </a:pPr>
            <a:r>
              <a:rPr u="sng" sz="1200" lang="en">
                <a:solidFill>
                  <a:schemeClr val="hlink"/>
                </a:solidFill>
                <a:hlinkClick r:id="rId4"/>
              </a:rPr>
              <a:t>TechThoughtsToday</a:t>
            </a:r>
          </a:p>
          <a:p>
            <a:pPr rtl="0" lvl="0">
              <a:buNone/>
            </a:pPr>
            <a:r>
              <a:rPr u="sng" sz="1200" lang="en">
                <a:solidFill>
                  <a:schemeClr val="hlink"/>
                </a:solidFill>
                <a:hlinkClick r:id="rId5"/>
              </a:rPr>
              <a:t>Tips2012</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FC5E8"/>
        </a:solidFill>
      </p:bgPr>
    </p:bg>
    <p:spTree>
      <p:nvGrpSpPr>
        <p:cNvPr id="79" name="Shape 79"/>
        <p:cNvGrpSpPr/>
        <p:nvPr/>
      </p:nvGrpSpPr>
      <p:grpSpPr>
        <a:xfrm>
          <a:off y="0" x="0"/>
          <a:ext cy="0" cx="0"/>
          <a:chOff y="0" x="0"/>
          <a:chExt cy="0" cx="0"/>
        </a:xfrm>
      </p:grpSpPr>
      <p:sp>
        <p:nvSpPr>
          <p:cNvPr id="80" name="Shape 80"/>
          <p:cNvSpPr/>
          <p:nvPr/>
        </p:nvSpPr>
        <p:spPr>
          <a:xfrm>
            <a:off y="2209300" x="5039943"/>
            <a:ext cy="4303499" cx="36821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1" name="Shape 81"/>
          <p:cNvSpPr/>
          <p:nvPr/>
        </p:nvSpPr>
        <p:spPr>
          <a:xfrm>
            <a:off y="2279025" x="439075"/>
            <a:ext cy="4244400" cx="42444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2" name="Shape 82"/>
          <p:cNvSpPr txBox="1"/>
          <p:nvPr>
            <p:ph type="title"/>
          </p:nvPr>
        </p:nvSpPr>
        <p:spPr>
          <a:xfrm>
            <a:off y="207125" x="227056"/>
            <a:ext cy="958799" cx="8229600"/>
          </a:xfrm>
          <a:prstGeom prst="rect">
            <a:avLst/>
          </a:prstGeom>
        </p:spPr>
        <p:txBody>
          <a:bodyPr bIns="91425" rIns="91425" lIns="91425" tIns="91425" anchor="b" anchorCtr="0">
            <a:noAutofit/>
          </a:bodyPr>
          <a:lstStyle/>
          <a:p>
            <a:pPr>
              <a:buNone/>
            </a:pPr>
            <a:r>
              <a:rPr sz="6000" lang="en">
                <a:solidFill>
                  <a:schemeClr val="accent3"/>
                </a:solidFill>
              </a:rPr>
              <a:t>Evernote</a:t>
            </a:r>
          </a:p>
        </p:txBody>
      </p:sp>
      <p:sp>
        <p:nvSpPr>
          <p:cNvPr id="83" name="Shape 83"/>
          <p:cNvSpPr txBox="1"/>
          <p:nvPr>
            <p:ph idx="1" type="body"/>
          </p:nvPr>
        </p:nvSpPr>
        <p:spPr>
          <a:xfrm>
            <a:off y="2181666" x="457200"/>
            <a:ext cy="4386300" cx="4134899"/>
          </a:xfrm>
          <a:prstGeom prst="rect">
            <a:avLst/>
          </a:prstGeom>
        </p:spPr>
        <p:txBody>
          <a:bodyPr bIns="91425" rIns="91425" lIns="91425" tIns="91425" anchor="t" anchorCtr="0">
            <a:noAutofit/>
          </a:bodyPr>
          <a:lstStyle/>
          <a:p>
            <a:pPr rtl="0" lvl="0">
              <a:buNone/>
            </a:pPr>
            <a:r>
              <a:rPr lang="en"/>
              <a:t>Teachers Can Use</a:t>
            </a:r>
          </a:p>
          <a:p>
            <a:pPr rtl="0" lvl="0">
              <a:buNone/>
            </a:pPr>
            <a:r>
              <a:rPr lang="en"/>
              <a:t>It To...</a:t>
            </a:r>
          </a:p>
          <a:p>
            <a:pPr rtl="0" lvl="0" indent="-381000" marL="457200">
              <a:buClr>
                <a:schemeClr val="dk1"/>
              </a:buClr>
              <a:buSzPct val="166666"/>
              <a:buFont typeface="Arial"/>
              <a:buChar char="•"/>
            </a:pPr>
            <a:r>
              <a:rPr sz="2400" lang="en"/>
              <a:t>Develop note sets that incorporate text, audio, and visual components</a:t>
            </a:r>
          </a:p>
          <a:p>
            <a:pPr rtl="0" lvl="0" indent="-419100" marL="457200">
              <a:buClr>
                <a:schemeClr val="dk1"/>
              </a:buClr>
              <a:buSzPct val="208333"/>
              <a:buFont typeface="Arial"/>
              <a:buChar char="•"/>
            </a:pPr>
            <a:r>
              <a:rPr sz="2400" lang="en"/>
              <a:t>Share information that can be accessed using Apple devices, PC's, and mobile phones</a:t>
            </a:r>
          </a:p>
          <a:p>
            <a:pPr rtl="0" lvl="0" indent="-419100" marL="457200">
              <a:buClr>
                <a:schemeClr val="dk1"/>
              </a:buClr>
              <a:buSzPct val="208333"/>
              <a:buFont typeface="Arial"/>
              <a:buChar char="•"/>
            </a:pPr>
            <a:r>
              <a:rPr sz="2400" lang="en"/>
              <a:t>Create portable textbooks</a:t>
            </a:r>
          </a:p>
        </p:txBody>
      </p:sp>
      <p:sp>
        <p:nvSpPr>
          <p:cNvPr id="84" name="Shape 84"/>
          <p:cNvSpPr txBox="1"/>
          <p:nvPr/>
        </p:nvSpPr>
        <p:spPr>
          <a:xfrm>
            <a:off y="2127689" x="5089014"/>
            <a:ext cy="4022999" cx="3597900"/>
          </a:xfrm>
          <a:prstGeom prst="rect">
            <a:avLst/>
          </a:prstGeom>
          <a:noFill/>
        </p:spPr>
        <p:txBody>
          <a:bodyPr bIns="91425" rIns="91425" lIns="91425" tIns="91425" anchor="t" anchorCtr="0">
            <a:noAutofit/>
          </a:bodyPr>
          <a:lstStyle/>
          <a:p>
            <a:pPr rtl="0" lvl="0">
              <a:buNone/>
            </a:pPr>
            <a:r>
              <a:rPr sz="3000" lang="en"/>
              <a:t>Students Can Use </a:t>
            </a:r>
            <a:br>
              <a:rPr sz="3000" lang="en"/>
            </a:br>
            <a:r>
              <a:rPr sz="3000" lang="en"/>
              <a:t>It To...</a:t>
            </a:r>
          </a:p>
          <a:p>
            <a:pPr rtl="0" lvl="0" indent="-381000" marL="457200">
              <a:buClr>
                <a:srgbClr val="000000"/>
              </a:buClr>
              <a:buSzPct val="166666"/>
              <a:buFont typeface="Arial"/>
              <a:buChar char="•"/>
            </a:pPr>
            <a:r>
              <a:rPr sz="2400" lang="en"/>
              <a:t>Review concepts from class through multiple modes any time of day</a:t>
            </a:r>
          </a:p>
          <a:p>
            <a:pPr rtl="0" lvl="0" indent="-381000" marL="457200">
              <a:buClr>
                <a:srgbClr val="000000"/>
              </a:buClr>
              <a:buSzPct val="166666"/>
              <a:buFont typeface="Arial"/>
              <a:buChar char="•"/>
            </a:pPr>
            <a:r>
              <a:rPr sz="2400" lang="en"/>
              <a:t>Share and edit information among peers</a:t>
            </a:r>
          </a:p>
          <a:p>
            <a:pPr rtl="0" lvl="0" indent="-381000" marL="457200">
              <a:buClr>
                <a:srgbClr val="000000"/>
              </a:buClr>
              <a:buSzPct val="166666"/>
              <a:buFont typeface="Arial"/>
              <a:buChar char="•"/>
            </a:pPr>
            <a:r>
              <a:rPr sz="2400" lang="en"/>
              <a:t>Take notes in class</a:t>
            </a:r>
          </a:p>
          <a:p>
            <a:pPr rtl="0" lvl="0" indent="-381000" marL="457200">
              <a:buClr>
                <a:srgbClr val="000000"/>
              </a:buClr>
              <a:buSzPct val="166666"/>
              <a:buFont typeface="Arial"/>
              <a:buChar char="•"/>
            </a:pPr>
            <a:r>
              <a:rPr sz="2400" lang="en"/>
              <a:t>Organize research</a:t>
            </a:r>
          </a:p>
        </p:txBody>
      </p:sp>
      <p:sp>
        <p:nvSpPr>
          <p:cNvPr id="85" name="Shape 85"/>
          <p:cNvSpPr txBox="1"/>
          <p:nvPr/>
        </p:nvSpPr>
        <p:spPr>
          <a:xfrm>
            <a:off y="1058625" x="227056"/>
            <a:ext cy="621300" cx="8606999"/>
          </a:xfrm>
          <a:prstGeom prst="rect">
            <a:avLst/>
          </a:prstGeom>
          <a:noFill/>
        </p:spPr>
        <p:txBody>
          <a:bodyPr bIns="91425" rIns="91425" lIns="91425" tIns="91425" anchor="t" anchorCtr="0">
            <a:noAutofit/>
          </a:bodyPr>
          <a:lstStyle/>
          <a:p>
            <a:pPr>
              <a:buNone/>
            </a:pPr>
            <a:r>
              <a:rPr sz="3000" lang="en">
                <a:solidFill>
                  <a:srgbClr val="0000FF"/>
                </a:solidFill>
              </a:rPr>
              <a:t>A digital note-taking app for creating and sharing information between teachers and students</a:t>
            </a:r>
          </a:p>
        </p:txBody>
      </p:sp>
      <p:sp>
        <p:nvSpPr>
          <p:cNvPr id="86" name="Shape 86"/>
          <p:cNvSpPr txBox="1"/>
          <p:nvPr/>
        </p:nvSpPr>
        <p:spPr>
          <a:xfrm>
            <a:off y="2417950" x="3326200"/>
            <a:ext cy="457200" cx="3657600"/>
          </a:xfrm>
          <a:prstGeom prst="rect">
            <a:avLst/>
          </a:prstGeom>
          <a:noFill/>
        </p:spPr>
        <p:txBody>
          <a:bodyPr bIns="91425" rIns="91425" lIns="91425" tIns="91425" anchor="t" anchorCtr="0">
            <a:noAutofit/>
          </a:bodyPr>
          <a:lstStyle/>
          <a:p/>
        </p:txBody>
      </p:sp>
      <p:sp>
        <p:nvSpPr>
          <p:cNvPr id="87" name="Shape 87"/>
          <p:cNvSpPr/>
          <p:nvPr/>
        </p:nvSpPr>
        <p:spPr>
          <a:xfrm>
            <a:off y="207125" x="5588072"/>
            <a:ext cy="711358" cx="2599782"/>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FC5E8"/>
        </a:solidFill>
      </p:bgPr>
    </p:bg>
    <p:spTree>
      <p:nvGrpSpPr>
        <p:cNvPr id="91" name="Shape 91"/>
        <p:cNvGrpSpPr/>
        <p:nvPr/>
      </p:nvGrpSpPr>
      <p:grpSpPr>
        <a:xfrm>
          <a:off y="0" x="0"/>
          <a:ext cy="0" cx="0"/>
          <a:chOff y="0" x="0"/>
          <a:chExt cy="0" cx="0"/>
        </a:xfrm>
      </p:grpSpPr>
      <p:sp>
        <p:nvSpPr>
          <p:cNvPr id="92" name="Shape 92"/>
          <p:cNvSpPr/>
          <p:nvPr/>
        </p:nvSpPr>
        <p:spPr>
          <a:xfrm>
            <a:off y="253315" x="253325"/>
            <a:ext cy="1049399" cx="7401000"/>
          </a:xfrm>
          <a:prstGeom prst="roundRect">
            <a:avLst>
              <a:gd fmla="val 16667" name="adj"/>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93" name="Shape 93"/>
          <p:cNvSpPr txBox="1"/>
          <p:nvPr>
            <p:ph type="title"/>
          </p:nvPr>
        </p:nvSpPr>
        <p:spPr>
          <a:xfrm>
            <a:off y="274637" x="326175"/>
            <a:ext cy="1143000" cx="8229600"/>
          </a:xfrm>
          <a:prstGeom prst="rect">
            <a:avLst/>
          </a:prstGeom>
        </p:spPr>
        <p:txBody>
          <a:bodyPr bIns="91425" rIns="91425" lIns="91425" tIns="91425" anchor="b" anchorCtr="0">
            <a:noAutofit/>
          </a:bodyPr>
          <a:lstStyle/>
          <a:p>
            <a:pPr>
              <a:buNone/>
            </a:pPr>
            <a:r>
              <a:rPr lang="en">
                <a:solidFill>
                  <a:srgbClr val="E69138"/>
                </a:solidFill>
              </a:rPr>
              <a:t>How can Evernote boost reading comprehension?</a:t>
            </a:r>
          </a:p>
        </p:txBody>
      </p:sp>
      <p:sp>
        <p:nvSpPr>
          <p:cNvPr id="94" name="Shape 94"/>
          <p:cNvSpPr txBox="1"/>
          <p:nvPr>
            <p:ph idx="1" type="body"/>
          </p:nvPr>
        </p:nvSpPr>
        <p:spPr>
          <a:xfrm>
            <a:off y="1328731" x="267900"/>
            <a:ext cy="5127900" cx="8608200"/>
          </a:xfrm>
          <a:prstGeom prst="rect">
            <a:avLst/>
          </a:prstGeom>
        </p:spPr>
        <p:txBody>
          <a:bodyPr bIns="91425" rIns="91425" lIns="91425" tIns="91425" anchor="t" anchorCtr="0">
            <a:noAutofit/>
          </a:bodyPr>
          <a:lstStyle/>
          <a:p>
            <a:pPr rtl="0" lvl="0" indent="-419100" marL="457200">
              <a:buClr>
                <a:schemeClr val="dk1"/>
              </a:buClr>
              <a:buSzPct val="208333"/>
              <a:buFont typeface="Arial"/>
              <a:buChar char="•"/>
            </a:pPr>
            <a:r>
              <a:rPr sz="2400" lang="en"/>
              <a:t>Evernote gives teachers the ability to hyperlink definitions of important terms to the text</a:t>
            </a:r>
          </a:p>
          <a:p>
            <a:pPr rtl="0" lvl="1" indent="-381000" marL="914400">
              <a:buClr>
                <a:schemeClr val="dk1"/>
              </a:buClr>
              <a:buSzPct val="80000"/>
              <a:buFont typeface="Courier New"/>
              <a:buChar char="o"/>
            </a:pPr>
            <a:r>
              <a:rPr lang="en">
                <a:solidFill>
                  <a:srgbClr val="FFFFFF"/>
                </a:solidFill>
              </a:rPr>
              <a:t>Students can interact with the text by clicking on the terms they do not understand</a:t>
            </a:r>
            <a:r>
              <a:rPr lang="en"/>
              <a:t> </a:t>
            </a:r>
          </a:p>
          <a:p>
            <a:pPr rtl="0" lvl="0" indent="-419100" marL="457200">
              <a:buClr>
                <a:schemeClr val="dk1"/>
              </a:buClr>
              <a:buSzPct val="208333"/>
              <a:buFont typeface="Arial"/>
              <a:buChar char="•"/>
            </a:pPr>
            <a:r>
              <a:rPr sz="2400" lang="en"/>
              <a:t>Important concepts can be reinforced in multiple formats (ex. video, text, diagrams and charts). </a:t>
            </a:r>
          </a:p>
          <a:p>
            <a:pPr rtl="0" lvl="1" indent="-381000" marL="914400">
              <a:buClr>
                <a:schemeClr val="dk1"/>
              </a:buClr>
              <a:buSzPct val="80000"/>
              <a:buFont typeface="Courier New"/>
              <a:buChar char="o"/>
            </a:pPr>
            <a:r>
              <a:rPr lang="en">
                <a:solidFill>
                  <a:srgbClr val="FFFFFF"/>
                </a:solidFill>
              </a:rPr>
              <a:t>The exposure to other types of media helps students make more sense of the text they are reading </a:t>
            </a:r>
          </a:p>
          <a:p>
            <a:pPr rtl="0" lvl="0" indent="-419100" marL="457200">
              <a:buClr>
                <a:schemeClr val="dk1"/>
              </a:buClr>
              <a:buSzPct val="208333"/>
              <a:buFont typeface="Arial"/>
              <a:buChar char="•"/>
            </a:pPr>
            <a:r>
              <a:rPr sz="2400" lang="en"/>
              <a:t>Allows students to interact with the text.  </a:t>
            </a:r>
          </a:p>
          <a:p>
            <a:pPr rtl="0" lvl="1" indent="-381000" marL="914400">
              <a:buClr>
                <a:schemeClr val="dk1"/>
              </a:buClr>
              <a:buSzPct val="80000"/>
              <a:buFont typeface="Courier New"/>
              <a:buChar char="o"/>
            </a:pPr>
            <a:r>
              <a:rPr lang="en">
                <a:solidFill>
                  <a:srgbClr val="FFFFFF"/>
                </a:solidFill>
              </a:rPr>
              <a:t>Students are not generally allowed to write in their textbooks.  With Evernote they can make notes in the text and "clip" information into their working notes</a:t>
            </a:r>
          </a:p>
          <a:p>
            <a:pPr lvl="0" indent="-419100" marL="457200">
              <a:buClr>
                <a:schemeClr val="dk1"/>
              </a:buClr>
              <a:buSzPct val="208333"/>
              <a:buFont typeface="Arial"/>
              <a:buChar char="•"/>
            </a:pPr>
            <a:r>
              <a:rPr sz="2400" lang="en"/>
              <a:t>Want to know why students love </a:t>
            </a:r>
            <a:r>
              <a:rPr u="sng" sz="2400" lang="en">
                <a:solidFill>
                  <a:schemeClr val="hlink"/>
                </a:solidFill>
                <a:hlinkClick r:id="rId3"/>
              </a:rPr>
              <a:t>Evernote?</a:t>
            </a:r>
          </a:p>
        </p:txBody>
      </p:sp>
      <p:sp>
        <p:nvSpPr>
          <p:cNvPr id="95" name="Shape 95"/>
          <p:cNvSpPr/>
          <p:nvPr/>
        </p:nvSpPr>
        <p:spPr>
          <a:xfrm>
            <a:off y="363544" x="7910912"/>
            <a:ext cy="965187" cx="965187"/>
          </a:xfrm>
          <a:prstGeom prst="rect">
            <a:avLst/>
          </a:prstGeom>
          <a:blipFill>
            <a:blip r:embed="rId4"/>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